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159" r:id="rId1"/>
  </p:sldMasterIdLst>
  <p:notesMasterIdLst>
    <p:notesMasterId r:id="rId158"/>
  </p:notesMasterIdLst>
  <p:handoutMasterIdLst>
    <p:handoutMasterId r:id="rId159"/>
  </p:handoutMasterIdLst>
  <p:sldIdLst>
    <p:sldId id="526" r:id="rId2"/>
    <p:sldId id="600" r:id="rId3"/>
    <p:sldId id="645" r:id="rId4"/>
    <p:sldId id="695" r:id="rId5"/>
    <p:sldId id="646" r:id="rId6"/>
    <p:sldId id="647" r:id="rId7"/>
    <p:sldId id="648" r:id="rId8"/>
    <p:sldId id="623" r:id="rId9"/>
    <p:sldId id="693" r:id="rId10"/>
    <p:sldId id="692" r:id="rId11"/>
    <p:sldId id="691" r:id="rId12"/>
    <p:sldId id="690" r:id="rId13"/>
    <p:sldId id="694" r:id="rId14"/>
    <p:sldId id="628" r:id="rId15"/>
    <p:sldId id="626" r:id="rId16"/>
    <p:sldId id="629" r:id="rId17"/>
    <p:sldId id="630" r:id="rId18"/>
    <p:sldId id="631" r:id="rId19"/>
    <p:sldId id="632" r:id="rId20"/>
    <p:sldId id="633" r:id="rId21"/>
    <p:sldId id="635" r:id="rId22"/>
    <p:sldId id="636" r:id="rId23"/>
    <p:sldId id="637" r:id="rId24"/>
    <p:sldId id="638" r:id="rId25"/>
    <p:sldId id="639" r:id="rId26"/>
    <p:sldId id="640" r:id="rId27"/>
    <p:sldId id="641" r:id="rId28"/>
    <p:sldId id="642" r:id="rId29"/>
    <p:sldId id="643" r:id="rId30"/>
    <p:sldId id="621" r:id="rId31"/>
    <p:sldId id="622" r:id="rId32"/>
    <p:sldId id="644" r:id="rId33"/>
    <p:sldId id="696" r:id="rId34"/>
    <p:sldId id="581" r:id="rId35"/>
    <p:sldId id="583" r:id="rId36"/>
    <p:sldId id="697" r:id="rId37"/>
    <p:sldId id="698" r:id="rId38"/>
    <p:sldId id="699" r:id="rId39"/>
    <p:sldId id="700" r:id="rId40"/>
    <p:sldId id="701" r:id="rId41"/>
    <p:sldId id="650" r:id="rId42"/>
    <p:sldId id="702" r:id="rId43"/>
    <p:sldId id="703" r:id="rId44"/>
    <p:sldId id="649" r:id="rId45"/>
    <p:sldId id="603" r:id="rId46"/>
    <p:sldId id="604" r:id="rId47"/>
    <p:sldId id="704" r:id="rId48"/>
    <p:sldId id="605" r:id="rId49"/>
    <p:sldId id="651" r:id="rId50"/>
    <p:sldId id="585" r:id="rId51"/>
    <p:sldId id="606" r:id="rId52"/>
    <p:sldId id="607" r:id="rId53"/>
    <p:sldId id="609" r:id="rId54"/>
    <p:sldId id="610" r:id="rId55"/>
    <p:sldId id="611" r:id="rId56"/>
    <p:sldId id="612" r:id="rId57"/>
    <p:sldId id="613" r:id="rId58"/>
    <p:sldId id="614" r:id="rId59"/>
    <p:sldId id="615" r:id="rId60"/>
    <p:sldId id="616" r:id="rId61"/>
    <p:sldId id="617" r:id="rId62"/>
    <p:sldId id="652" r:id="rId63"/>
    <p:sldId id="721" r:id="rId64"/>
    <p:sldId id="722" r:id="rId65"/>
    <p:sldId id="723" r:id="rId66"/>
    <p:sldId id="653" r:id="rId67"/>
    <p:sldId id="654" r:id="rId68"/>
    <p:sldId id="655" r:id="rId69"/>
    <p:sldId id="656" r:id="rId70"/>
    <p:sldId id="658" r:id="rId71"/>
    <p:sldId id="667" r:id="rId72"/>
    <p:sldId id="668" r:id="rId73"/>
    <p:sldId id="669" r:id="rId74"/>
    <p:sldId id="705" r:id="rId75"/>
    <p:sldId id="710" r:id="rId76"/>
    <p:sldId id="711" r:id="rId77"/>
    <p:sldId id="712" r:id="rId78"/>
    <p:sldId id="714" r:id="rId79"/>
    <p:sldId id="713" r:id="rId80"/>
    <p:sldId id="715" r:id="rId81"/>
    <p:sldId id="716" r:id="rId82"/>
    <p:sldId id="717" r:id="rId83"/>
    <p:sldId id="718" r:id="rId84"/>
    <p:sldId id="720" r:id="rId85"/>
    <p:sldId id="719" r:id="rId86"/>
    <p:sldId id="659" r:id="rId87"/>
    <p:sldId id="662" r:id="rId88"/>
    <p:sldId id="661" r:id="rId89"/>
    <p:sldId id="660" r:id="rId90"/>
    <p:sldId id="663" r:id="rId91"/>
    <p:sldId id="664" r:id="rId92"/>
    <p:sldId id="666" r:id="rId93"/>
    <p:sldId id="678" r:id="rId94"/>
    <p:sldId id="671" r:id="rId95"/>
    <p:sldId id="672" r:id="rId96"/>
    <p:sldId id="673" r:id="rId97"/>
    <p:sldId id="674" r:id="rId98"/>
    <p:sldId id="724" r:id="rId99"/>
    <p:sldId id="725" r:id="rId100"/>
    <p:sldId id="677" r:id="rId101"/>
    <p:sldId id="676" r:id="rId102"/>
    <p:sldId id="675" r:id="rId103"/>
    <p:sldId id="679" r:id="rId104"/>
    <p:sldId id="680" r:id="rId105"/>
    <p:sldId id="681" r:id="rId106"/>
    <p:sldId id="682" r:id="rId107"/>
    <p:sldId id="683" r:id="rId108"/>
    <p:sldId id="684" r:id="rId109"/>
    <p:sldId id="685" r:id="rId110"/>
    <p:sldId id="687" r:id="rId111"/>
    <p:sldId id="686" r:id="rId112"/>
    <p:sldId id="688" r:id="rId113"/>
    <p:sldId id="707" r:id="rId114"/>
    <p:sldId id="706" r:id="rId115"/>
    <p:sldId id="689" r:id="rId116"/>
    <p:sldId id="726" r:id="rId117"/>
    <p:sldId id="728" r:id="rId118"/>
    <p:sldId id="732" r:id="rId119"/>
    <p:sldId id="731" r:id="rId120"/>
    <p:sldId id="730" r:id="rId121"/>
    <p:sldId id="733" r:id="rId122"/>
    <p:sldId id="734" r:id="rId123"/>
    <p:sldId id="729" r:id="rId124"/>
    <p:sldId id="735" r:id="rId125"/>
    <p:sldId id="736" r:id="rId126"/>
    <p:sldId id="737" r:id="rId127"/>
    <p:sldId id="738" r:id="rId128"/>
    <p:sldId id="739" r:id="rId129"/>
    <p:sldId id="740" r:id="rId130"/>
    <p:sldId id="741" r:id="rId131"/>
    <p:sldId id="742" r:id="rId132"/>
    <p:sldId id="743" r:id="rId133"/>
    <p:sldId id="744" r:id="rId134"/>
    <p:sldId id="745" r:id="rId135"/>
    <p:sldId id="746" r:id="rId136"/>
    <p:sldId id="747" r:id="rId137"/>
    <p:sldId id="748" r:id="rId138"/>
    <p:sldId id="751" r:id="rId139"/>
    <p:sldId id="750" r:id="rId140"/>
    <p:sldId id="749" r:id="rId141"/>
    <p:sldId id="752" r:id="rId142"/>
    <p:sldId id="753" r:id="rId143"/>
    <p:sldId id="754" r:id="rId144"/>
    <p:sldId id="755" r:id="rId145"/>
    <p:sldId id="756" r:id="rId146"/>
    <p:sldId id="757" r:id="rId147"/>
    <p:sldId id="758" r:id="rId148"/>
    <p:sldId id="759" r:id="rId149"/>
    <p:sldId id="760" r:id="rId150"/>
    <p:sldId id="761" r:id="rId151"/>
    <p:sldId id="727" r:id="rId152"/>
    <p:sldId id="670" r:id="rId153"/>
    <p:sldId id="708" r:id="rId154"/>
    <p:sldId id="762" r:id="rId155"/>
    <p:sldId id="599" r:id="rId156"/>
    <p:sldId id="709" r:id="rId157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 userDrawn="1">
          <p15:clr>
            <a:srgbClr val="A4A3A4"/>
          </p15:clr>
        </p15:guide>
        <p15:guide id="2" pos="218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dd.peterson@dot.gov" initials="TAP-FHW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9933"/>
    <a:srgbClr val="FF3300"/>
    <a:srgbClr val="FF6600"/>
    <a:srgbClr val="0000CC"/>
    <a:srgbClr val="00FFFF"/>
    <a:srgbClr val="00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89520" autoAdjust="0"/>
  </p:normalViewPr>
  <p:slideViewPr>
    <p:cSldViewPr>
      <p:cViewPr varScale="1">
        <p:scale>
          <a:sx n="66" d="100"/>
          <a:sy n="66" d="100"/>
        </p:scale>
        <p:origin x="1458" y="60"/>
      </p:cViewPr>
      <p:guideLst>
        <p:guide orient="horz" pos="23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notesViewPr>
    <p:cSldViewPr>
      <p:cViewPr varScale="1">
        <p:scale>
          <a:sx n="78" d="100"/>
          <a:sy n="78" d="100"/>
        </p:scale>
        <p:origin x="-2022" y="-102"/>
      </p:cViewPr>
      <p:guideLst>
        <p:guide orient="horz" pos="2910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commentAuthors" Target="commentAuthors.xml"/><Relationship Id="rId165" Type="http://schemas.microsoft.com/office/2015/10/relationships/revisionInfo" Target="revisionInfo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1215" cy="45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4" tIns="45592" rIns="91184" bIns="4559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4042" y="0"/>
            <a:ext cx="3031215" cy="45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4" tIns="45592" rIns="91184" bIns="4559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97615"/>
            <a:ext cx="3031215" cy="45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4" tIns="45592" rIns="91184" bIns="4559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4042" y="8797615"/>
            <a:ext cx="3031215" cy="45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4" tIns="45592" rIns="91184" bIns="4559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E00865F-522B-4070-B024-C205B9C39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59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0755" cy="46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0" tIns="46186" rIns="92370" bIns="46186" numCol="1" anchor="t" anchorCtr="0" compatLnSpc="1">
            <a:prstTxWarp prst="textNoShape">
              <a:avLst/>
            </a:prstTxWarp>
          </a:bodyPr>
          <a:lstStyle>
            <a:lvl1pPr defTabSz="923276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9321" y="1"/>
            <a:ext cx="3010754" cy="46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0" tIns="46186" rIns="92370" bIns="46186" numCol="1" anchor="t" anchorCtr="0" compatLnSpc="1">
            <a:prstTxWarp prst="textNoShape">
              <a:avLst/>
            </a:prstTxWarp>
          </a:bodyPr>
          <a:lstStyle>
            <a:lvl1pPr algn="r" defTabSz="923276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566" y="4387767"/>
            <a:ext cx="5092944" cy="415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0" tIns="46186" rIns="92370" bIns="46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379"/>
            <a:ext cx="3010755" cy="46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0" tIns="46186" rIns="92370" bIns="46186" numCol="1" anchor="b" anchorCtr="0" compatLnSpc="1">
            <a:prstTxWarp prst="textNoShape">
              <a:avLst/>
            </a:prstTxWarp>
          </a:bodyPr>
          <a:lstStyle>
            <a:lvl1pPr defTabSz="923276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9321" y="8772379"/>
            <a:ext cx="3010754" cy="46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0" tIns="46186" rIns="92370" bIns="46186" numCol="1" anchor="b" anchorCtr="0" compatLnSpc="1">
            <a:prstTxWarp prst="textNoShape">
              <a:avLst/>
            </a:prstTxWarp>
          </a:bodyPr>
          <a:lstStyle>
            <a:lvl1pPr algn="r" defTabSz="923276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1F984E1-542F-4F77-B897-ED44EF286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41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984E1-542F-4F77-B897-ED44EF286F9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69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984E1-542F-4F77-B897-ED44EF286F9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2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0363" indent="-340363" eaLnBrk="1" hangingPunct="1">
              <a:buFont typeface="Arial" panose="020B0604020202020204" pitchFamily="34" charset="0"/>
              <a:buChar char="•"/>
            </a:pPr>
            <a:r>
              <a:rPr lang="en-US" altLang="en-US" sz="2200" dirty="0"/>
              <a:t>Projects expected to cause a relatively high level of impacts</a:t>
            </a:r>
          </a:p>
          <a:p>
            <a:pPr marL="794179" lvl="1" indent="-340363" eaLnBrk="1" hangingPunct="1">
              <a:buFont typeface="Arial" panose="020B0604020202020204" pitchFamily="34" charset="0"/>
              <a:buChar char="•"/>
            </a:pPr>
            <a:r>
              <a:rPr lang="en-US" altLang="en-US" sz="2200" dirty="0"/>
              <a:t> Includes certain Interstate projects</a:t>
            </a:r>
          </a:p>
          <a:p>
            <a:pPr marL="1247996" lvl="2" indent="-340363">
              <a:buFont typeface="Arial" panose="020B0604020202020204" pitchFamily="34" charset="0"/>
              <a:buChar char="•"/>
            </a:pPr>
            <a:r>
              <a:rPr lang="en-US" altLang="en-US" sz="2200" dirty="0"/>
              <a:t>Within the boundaries of a designated Transportation Management Area (TMA)</a:t>
            </a:r>
          </a:p>
          <a:p>
            <a:pPr marL="1247996" lvl="2" indent="-340363">
              <a:buFont typeface="Arial" panose="020B0604020202020204" pitchFamily="34" charset="0"/>
              <a:buChar char="•"/>
            </a:pPr>
            <a:r>
              <a:rPr lang="en-US" altLang="en-US" sz="2200" dirty="0"/>
              <a:t>Occupy a location for more than 3 days</a:t>
            </a:r>
          </a:p>
          <a:p>
            <a:pPr marL="1247996" lvl="2" indent="-340363">
              <a:buFont typeface="Arial" panose="020B0604020202020204" pitchFamily="34" charset="0"/>
              <a:buChar char="•"/>
            </a:pPr>
            <a:r>
              <a:rPr lang="en-US" altLang="en-US" sz="2200" dirty="0"/>
              <a:t>With intermittent or continuous lane closures</a:t>
            </a:r>
          </a:p>
          <a:p>
            <a:pPr marL="794179" lvl="1" indent="-340363" eaLnBrk="1" hangingPunct="1">
              <a:buFont typeface="Arial" panose="020B0604020202020204" pitchFamily="34" charset="0"/>
              <a:buChar char="•"/>
            </a:pPr>
            <a:r>
              <a:rPr lang="en-US" altLang="en-US" sz="2200" dirty="0"/>
              <a:t> Flexibility to tailor by State and within State</a:t>
            </a:r>
          </a:p>
          <a:p>
            <a:pPr marL="340363" indent="-340363" eaLnBrk="1" hangingPunct="1">
              <a:spcBef>
                <a:spcPct val="35000"/>
              </a:spcBef>
              <a:buFont typeface="Arial" panose="020B0604020202020204" pitchFamily="34" charset="0"/>
              <a:buChar char="•"/>
            </a:pPr>
            <a:r>
              <a:rPr lang="en-US" altLang="en-US" sz="2200" dirty="0"/>
              <a:t>One project or combined effects of projects in one area</a:t>
            </a:r>
          </a:p>
          <a:p>
            <a:pPr marL="340363" indent="-340363" eaLnBrk="1" hangingPunct="1">
              <a:spcBef>
                <a:spcPct val="35000"/>
              </a:spcBef>
              <a:buFont typeface="Arial" panose="020B0604020202020204" pitchFamily="34" charset="0"/>
              <a:buChar char="•"/>
            </a:pPr>
            <a:r>
              <a:rPr lang="en-US" altLang="en-US" sz="2200" dirty="0"/>
              <a:t>Identify as early as possible</a:t>
            </a:r>
          </a:p>
          <a:p>
            <a:pPr marL="340363" indent="-340363" eaLnBrk="1" hangingPunct="1">
              <a:spcBef>
                <a:spcPct val="35000"/>
              </a:spcBef>
              <a:buFont typeface="Arial" panose="020B0604020202020204" pitchFamily="34" charset="0"/>
              <a:buChar char="•"/>
            </a:pPr>
            <a:r>
              <a:rPr lang="en-US" altLang="en-US" sz="2200" dirty="0"/>
              <a:t>Other criteria established with State DOT Policy</a:t>
            </a:r>
          </a:p>
          <a:p>
            <a:pPr marL="170181" indent="-17018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984E1-542F-4F77-B897-ED44EF286F9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3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0363" indent="-340363" eaLnBrk="1" hangingPunct="1">
              <a:buFont typeface="Arial" panose="020B0604020202020204" pitchFamily="34" charset="0"/>
              <a:buChar char="•"/>
            </a:pPr>
            <a:r>
              <a:rPr lang="en-US" altLang="en-US" sz="2200" dirty="0"/>
              <a:t>Projects expected to cause a relatively high level of impacts</a:t>
            </a:r>
          </a:p>
          <a:p>
            <a:pPr marL="794179" lvl="1" indent="-340363" eaLnBrk="1" hangingPunct="1">
              <a:buFont typeface="Arial" panose="020B0604020202020204" pitchFamily="34" charset="0"/>
              <a:buChar char="•"/>
            </a:pPr>
            <a:r>
              <a:rPr lang="en-US" altLang="en-US" sz="2200" dirty="0"/>
              <a:t> Includes certain Interstate projects</a:t>
            </a:r>
          </a:p>
          <a:p>
            <a:pPr marL="1247996" lvl="2" indent="-340363">
              <a:buFont typeface="Arial" panose="020B0604020202020204" pitchFamily="34" charset="0"/>
              <a:buChar char="•"/>
            </a:pPr>
            <a:r>
              <a:rPr lang="en-US" altLang="en-US" sz="2200" dirty="0"/>
              <a:t>Within the boundaries of a designated Transportation Management Area (TMA)</a:t>
            </a:r>
          </a:p>
          <a:p>
            <a:pPr marL="1247996" lvl="2" indent="-340363">
              <a:buFont typeface="Arial" panose="020B0604020202020204" pitchFamily="34" charset="0"/>
              <a:buChar char="•"/>
            </a:pPr>
            <a:r>
              <a:rPr lang="en-US" altLang="en-US" sz="2200" dirty="0"/>
              <a:t>Occupy a location for more than 3 days</a:t>
            </a:r>
          </a:p>
          <a:p>
            <a:pPr marL="1247996" lvl="2" indent="-340363">
              <a:buFont typeface="Arial" panose="020B0604020202020204" pitchFamily="34" charset="0"/>
              <a:buChar char="•"/>
            </a:pPr>
            <a:r>
              <a:rPr lang="en-US" altLang="en-US" sz="2200" dirty="0"/>
              <a:t>With intermittent or continuous lane closures</a:t>
            </a:r>
          </a:p>
          <a:p>
            <a:pPr marL="794179" lvl="1" indent="-340363" eaLnBrk="1" hangingPunct="1">
              <a:buFont typeface="Arial" panose="020B0604020202020204" pitchFamily="34" charset="0"/>
              <a:buChar char="•"/>
            </a:pPr>
            <a:r>
              <a:rPr lang="en-US" altLang="en-US" sz="2200" dirty="0"/>
              <a:t> Flexibility to tailor by State and within State</a:t>
            </a:r>
          </a:p>
          <a:p>
            <a:pPr marL="340363" indent="-340363" eaLnBrk="1" hangingPunct="1">
              <a:spcBef>
                <a:spcPct val="35000"/>
              </a:spcBef>
              <a:buFont typeface="Arial" panose="020B0604020202020204" pitchFamily="34" charset="0"/>
              <a:buChar char="•"/>
            </a:pPr>
            <a:r>
              <a:rPr lang="en-US" altLang="en-US" sz="2200" dirty="0"/>
              <a:t>One project or combined effects of projects in one area</a:t>
            </a:r>
          </a:p>
          <a:p>
            <a:pPr marL="340363" indent="-340363" eaLnBrk="1" hangingPunct="1">
              <a:spcBef>
                <a:spcPct val="35000"/>
              </a:spcBef>
              <a:buFont typeface="Arial" panose="020B0604020202020204" pitchFamily="34" charset="0"/>
              <a:buChar char="•"/>
            </a:pPr>
            <a:r>
              <a:rPr lang="en-US" altLang="en-US" sz="2200" dirty="0"/>
              <a:t>Identify as early as possible</a:t>
            </a:r>
          </a:p>
          <a:p>
            <a:pPr marL="340363" indent="-340363" eaLnBrk="1" hangingPunct="1">
              <a:spcBef>
                <a:spcPct val="35000"/>
              </a:spcBef>
              <a:buFont typeface="Arial" panose="020B0604020202020204" pitchFamily="34" charset="0"/>
              <a:buChar char="•"/>
            </a:pPr>
            <a:r>
              <a:rPr lang="en-US" altLang="en-US" sz="2200" dirty="0"/>
              <a:t>Other criteria established with State DOT Policy</a:t>
            </a:r>
          </a:p>
          <a:p>
            <a:pPr marL="170181" indent="-17018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984E1-542F-4F77-B897-ED44EF286F9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37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0363" indent="-340363" eaLnBrk="1" hangingPunct="1">
              <a:buFont typeface="Arial" panose="020B0604020202020204" pitchFamily="34" charset="0"/>
              <a:buChar char="•"/>
            </a:pPr>
            <a:r>
              <a:rPr lang="en-US" altLang="en-US" sz="2200" dirty="0"/>
              <a:t>Projects expected to cause a relatively high level of impacts</a:t>
            </a:r>
          </a:p>
          <a:p>
            <a:pPr marL="794179" lvl="1" indent="-340363" eaLnBrk="1" hangingPunct="1">
              <a:buFont typeface="Arial" panose="020B0604020202020204" pitchFamily="34" charset="0"/>
              <a:buChar char="•"/>
            </a:pPr>
            <a:r>
              <a:rPr lang="en-US" altLang="en-US" sz="2200" dirty="0"/>
              <a:t> Includes certain Interstate projects</a:t>
            </a:r>
          </a:p>
          <a:p>
            <a:pPr marL="1247996" lvl="2" indent="-340363">
              <a:buFont typeface="Arial" panose="020B0604020202020204" pitchFamily="34" charset="0"/>
              <a:buChar char="•"/>
            </a:pPr>
            <a:r>
              <a:rPr lang="en-US" altLang="en-US" sz="2200" dirty="0"/>
              <a:t>Within the boundaries of a designated Transportation Management Area (TMA)</a:t>
            </a:r>
          </a:p>
          <a:p>
            <a:pPr marL="1247996" lvl="2" indent="-340363">
              <a:buFont typeface="Arial" panose="020B0604020202020204" pitchFamily="34" charset="0"/>
              <a:buChar char="•"/>
            </a:pPr>
            <a:r>
              <a:rPr lang="en-US" altLang="en-US" sz="2200" dirty="0"/>
              <a:t>Occupy a location for more than 3 days</a:t>
            </a:r>
          </a:p>
          <a:p>
            <a:pPr marL="1247996" lvl="2" indent="-340363">
              <a:buFont typeface="Arial" panose="020B0604020202020204" pitchFamily="34" charset="0"/>
              <a:buChar char="•"/>
            </a:pPr>
            <a:r>
              <a:rPr lang="en-US" altLang="en-US" sz="2200" dirty="0"/>
              <a:t>With intermittent or continuous lane closures</a:t>
            </a:r>
          </a:p>
          <a:p>
            <a:pPr marL="794179" lvl="1" indent="-340363" eaLnBrk="1" hangingPunct="1">
              <a:buFont typeface="Arial" panose="020B0604020202020204" pitchFamily="34" charset="0"/>
              <a:buChar char="•"/>
            </a:pPr>
            <a:r>
              <a:rPr lang="en-US" altLang="en-US" sz="2200" dirty="0"/>
              <a:t> Flexibility to tailor by State and within State</a:t>
            </a:r>
          </a:p>
          <a:p>
            <a:pPr marL="340363" indent="-340363" eaLnBrk="1" hangingPunct="1">
              <a:spcBef>
                <a:spcPct val="35000"/>
              </a:spcBef>
              <a:buFont typeface="Arial" panose="020B0604020202020204" pitchFamily="34" charset="0"/>
              <a:buChar char="•"/>
            </a:pPr>
            <a:r>
              <a:rPr lang="en-US" altLang="en-US" sz="2200" dirty="0"/>
              <a:t>One project or combined effects of projects in one area</a:t>
            </a:r>
          </a:p>
          <a:p>
            <a:pPr marL="340363" indent="-340363" eaLnBrk="1" hangingPunct="1">
              <a:spcBef>
                <a:spcPct val="35000"/>
              </a:spcBef>
              <a:buFont typeface="Arial" panose="020B0604020202020204" pitchFamily="34" charset="0"/>
              <a:buChar char="•"/>
            </a:pPr>
            <a:r>
              <a:rPr lang="en-US" altLang="en-US" sz="2200" dirty="0"/>
              <a:t>Identify as early as possible</a:t>
            </a:r>
          </a:p>
          <a:p>
            <a:pPr marL="340363" indent="-340363" eaLnBrk="1" hangingPunct="1">
              <a:spcBef>
                <a:spcPct val="35000"/>
              </a:spcBef>
              <a:buFont typeface="Arial" panose="020B0604020202020204" pitchFamily="34" charset="0"/>
              <a:buChar char="•"/>
            </a:pPr>
            <a:r>
              <a:rPr lang="en-US" altLang="en-US" sz="2200" dirty="0"/>
              <a:t>Other criteria established with State DOT Policy</a:t>
            </a:r>
          </a:p>
          <a:p>
            <a:pPr marL="170181" indent="-17018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984E1-542F-4F77-B897-ED44EF286F9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37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984E1-542F-4F77-B897-ED44EF286F98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50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429000"/>
            <a:ext cx="7162800" cy="1981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990601" y="1219200"/>
            <a:ext cx="70866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745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4724400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534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18832" r="2499" b="71599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304800" y="1524000"/>
            <a:ext cx="88392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8458200" y="625722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213B2F1-8DDE-441E-9343-CCD637488F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96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3" y="5864506"/>
            <a:ext cx="2418907" cy="961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18832" r="2499" b="71599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79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0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g"/><Relationship Id="rId4" Type="http://schemas.openxmlformats.org/officeDocument/2006/relationships/image" Target="../media/image51.jpe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zonesafety.org/topics-of-interest/transportation-management-plans/" TargetMode="External"/><Relationship Id="rId2" Type="http://schemas.openxmlformats.org/officeDocument/2006/relationships/hyperlink" Target="http://www.ops.fhwa.dot.gov/wz/resources/final_rule.htm" TargetMode="Externa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www.ops.fhwa.dot.gov/wz/resources/final_rule.htm" TargetMode="Externa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www.ops.fhwa.dot.gov/wz/resources/final_rule.htm" TargetMode="Externa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mutcd.fhwa.dot.gov/" TargetMode="External"/><Relationship Id="rId2" Type="http://schemas.openxmlformats.org/officeDocument/2006/relationships/hyperlink" Target="http://www.ops.fhwa.dot.gov/wz/resources/final_rule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safety.fhwa.dot.gov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19200" y="5029200"/>
            <a:ext cx="7354389" cy="1371600"/>
          </a:xfrm>
        </p:spPr>
        <p:txBody>
          <a:bodyPr anchor="ctr">
            <a:noAutofit/>
          </a:bodyPr>
          <a:lstStyle/>
          <a:p>
            <a:r>
              <a:rPr lang="en-US" b="1" dirty="0"/>
              <a:t>Duane Thomas, P.E.</a:t>
            </a:r>
          </a:p>
          <a:p>
            <a:r>
              <a:rPr lang="en-US" b="1" dirty="0" smtClean="0"/>
              <a:t>August 14, </a:t>
            </a:r>
            <a:r>
              <a:rPr lang="en-US" b="1" dirty="0"/>
              <a:t>2019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838200"/>
            <a:ext cx="6858000" cy="1981200"/>
          </a:xfrm>
        </p:spPr>
        <p:txBody>
          <a:bodyPr>
            <a:normAutofit/>
          </a:bodyPr>
          <a:lstStyle/>
          <a:p>
            <a:r>
              <a:rPr lang="en-US" sz="4000" dirty="0"/>
              <a:t>Transportation Management Plans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B795D5-ECB7-4DE0-806A-0E3AF461F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399" y="2438400"/>
            <a:ext cx="425936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5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78E7BD-FE50-49E7-A315-C0D2B5345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4486" y="1676400"/>
            <a:ext cx="5782628" cy="29718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1B1BCF8-1758-4E4C-8647-A8063AAE9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Negative Consequences of Work Zones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021A08-5447-4E38-82EB-AD4484359281}"/>
              </a:ext>
            </a:extLst>
          </p:cNvPr>
          <p:cNvSpPr/>
          <p:nvPr/>
        </p:nvSpPr>
        <p:spPr>
          <a:xfrm>
            <a:off x="232954" y="4572000"/>
            <a:ext cx="7154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2950" indent="-285750">
              <a:spcBef>
                <a:spcPts val="975"/>
              </a:spcBef>
              <a:buFont typeface="Wingdings" panose="05000000000000000000" pitchFamily="2" charset="2"/>
              <a:buChar char="Ø"/>
              <a:tabLst>
                <a:tab pos="1991995" algn="l"/>
              </a:tabLst>
            </a:pPr>
            <a:r>
              <a:rPr lang="en-US" b="1" dirty="0">
                <a:latin typeface="Arial"/>
                <a:cs typeface="Arial"/>
              </a:rPr>
              <a:t>8 </a:t>
            </a:r>
            <a:r>
              <a:rPr lang="en-US" b="1" spc="-5" dirty="0">
                <a:latin typeface="Arial"/>
                <a:cs typeface="Arial"/>
              </a:rPr>
              <a:t>times higher than the rate of all</a:t>
            </a:r>
            <a:r>
              <a:rPr lang="en-US" b="1" spc="-20" dirty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workers</a:t>
            </a:r>
            <a:endParaRPr lang="en-US" b="1" dirty="0">
              <a:latin typeface="Arial"/>
              <a:cs typeface="Arial"/>
            </a:endParaRPr>
          </a:p>
          <a:p>
            <a:pPr marL="2012950" indent="-285750">
              <a:spcBef>
                <a:spcPts val="5"/>
              </a:spcBef>
              <a:buFont typeface="Wingdings" panose="05000000000000000000" pitchFamily="2" charset="2"/>
              <a:buChar char="Ø"/>
              <a:tabLst>
                <a:tab pos="1991995" algn="l"/>
              </a:tabLst>
            </a:pPr>
            <a:r>
              <a:rPr lang="en-US" b="1" dirty="0">
                <a:latin typeface="Arial"/>
                <a:cs typeface="Arial"/>
              </a:rPr>
              <a:t>2 times the rate of other construction</a:t>
            </a:r>
            <a:r>
              <a:rPr lang="en-US" b="1" spc="-65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workers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9D63B-79C5-4024-BD14-A1A7096324B1}"/>
              </a:ext>
            </a:extLst>
          </p:cNvPr>
          <p:cNvSpPr/>
          <p:nvPr/>
        </p:nvSpPr>
        <p:spPr>
          <a:xfrm>
            <a:off x="4267200" y="5791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Source: 2016 and 2017 U.S. Department of Labor,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36639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39C570-7D30-499F-AD58-8D42D2D0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Module 5: Public </a:t>
            </a:r>
            <a:r>
              <a:rPr lang="en-US" dirty="0"/>
              <a:t>Information</a:t>
            </a:r>
            <a:r>
              <a:rPr lang="en-US" spc="-55" dirty="0"/>
              <a:t> </a:t>
            </a:r>
            <a:r>
              <a:rPr lang="en-US" dirty="0"/>
              <a:t>Plans</a:t>
            </a:r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EC3C291E-30FB-4BE4-9E2E-65E6B11F0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36576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30DCD7BC-0155-4568-B45E-78D464D901D9}"/>
              </a:ext>
            </a:extLst>
          </p:cNvPr>
          <p:cNvSpPr/>
          <p:nvPr/>
        </p:nvSpPr>
        <p:spPr>
          <a:xfrm>
            <a:off x="5486400" y="1752600"/>
            <a:ext cx="2520442" cy="1670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C3C46C-95FC-49E4-8236-DDA6439FB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81400"/>
            <a:ext cx="2517648" cy="228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ject 12">
            <a:extLst>
              <a:ext uri="{FF2B5EF4-FFF2-40B4-BE49-F238E27FC236}">
                <a16:creationId xmlns:a16="http://schemas.microsoft.com/office/drawing/2014/main" id="{CE134B35-83B1-45B8-B83F-02A7BB0F044B}"/>
              </a:ext>
            </a:extLst>
          </p:cNvPr>
          <p:cNvSpPr/>
          <p:nvPr/>
        </p:nvSpPr>
        <p:spPr>
          <a:xfrm>
            <a:off x="533400" y="4235254"/>
            <a:ext cx="2346198" cy="1874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8" name="Picture 7" descr="C:\Users\rmartin\AppData\Local\Microsoft\Windows\Temporary Internet Files\Content.Outlook\7SYCEPK4\64closed.jpg">
            <a:extLst>
              <a:ext uri="{FF2B5EF4-FFF2-40B4-BE49-F238E27FC236}">
                <a16:creationId xmlns:a16="http://schemas.microsoft.com/office/drawing/2014/main" id="{0A037651-4CF1-4B66-BACF-594C6FF1C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03904"/>
            <a:ext cx="2514600" cy="240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41A8CD-972D-465D-B623-B8F1D02AE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0645" y="1676400"/>
            <a:ext cx="3246510" cy="4724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7F66661-B651-4277-B82D-49BFA6F4A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-5" dirty="0"/>
              <a:t>Public Involvement versus Public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60518F-9D4D-494D-9810-EF4FEFC51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572000"/>
          </a:xfrm>
        </p:spPr>
        <p:txBody>
          <a:bodyPr/>
          <a:lstStyle/>
          <a:p>
            <a:pPr marL="12700" marR="5080">
              <a:lnSpc>
                <a:spcPct val="100000"/>
              </a:lnSpc>
            </a:pPr>
            <a:r>
              <a:rPr lang="en-US" b="1" spc="-5" dirty="0">
                <a:cs typeface="Arial" panose="020B0604020202020204" pitchFamily="34" charset="0"/>
              </a:rPr>
              <a:t>A work zone public information and outreach </a:t>
            </a:r>
            <a:r>
              <a:rPr lang="en-US" b="1" spc="-10" dirty="0">
                <a:cs typeface="Arial" panose="020B0604020202020204" pitchFamily="34" charset="0"/>
              </a:rPr>
              <a:t>campaign  </a:t>
            </a:r>
            <a:r>
              <a:rPr lang="en-US" b="1" spc="-5" dirty="0">
                <a:cs typeface="Arial" panose="020B0604020202020204" pitchFamily="34" charset="0"/>
              </a:rPr>
              <a:t>typically involves several strategies to </a:t>
            </a:r>
            <a:r>
              <a:rPr lang="en-US" b="1" spc="-10" dirty="0">
                <a:cs typeface="Arial" panose="020B0604020202020204" pitchFamily="34" charset="0"/>
              </a:rPr>
              <a:t>communicate</a:t>
            </a:r>
            <a:r>
              <a:rPr lang="en-US" b="1" spc="150" dirty="0">
                <a:cs typeface="Arial" panose="020B0604020202020204" pitchFamily="34" charset="0"/>
              </a:rPr>
              <a:t> </a:t>
            </a:r>
            <a:r>
              <a:rPr lang="en-US" b="1" spc="-5" dirty="0">
                <a:cs typeface="Arial" panose="020B0604020202020204" pitchFamily="34" charset="0"/>
              </a:rPr>
              <a:t>with:</a:t>
            </a:r>
            <a:endParaRPr lang="en-US" sz="2400" dirty="0">
              <a:cs typeface="Arial" panose="020B0604020202020204" pitchFamily="34" charset="0"/>
            </a:endParaRPr>
          </a:p>
          <a:p>
            <a:pPr marL="1079500" indent="-152400">
              <a:lnSpc>
                <a:spcPct val="100000"/>
              </a:lnSpc>
              <a:buFont typeface="Tahoma"/>
              <a:buChar char="▪"/>
              <a:tabLst>
                <a:tab pos="1080135" algn="l"/>
              </a:tabLst>
            </a:pPr>
            <a:r>
              <a:rPr lang="en-US" b="1" dirty="0">
                <a:cs typeface="Arial" panose="020B0604020202020204" pitchFamily="34" charset="0"/>
              </a:rPr>
              <a:t>Road</a:t>
            </a:r>
            <a:r>
              <a:rPr lang="en-US" b="1" spc="-95" dirty="0">
                <a:cs typeface="Arial" panose="020B0604020202020204" pitchFamily="34" charset="0"/>
              </a:rPr>
              <a:t> </a:t>
            </a:r>
            <a:r>
              <a:rPr lang="en-US" b="1" dirty="0">
                <a:cs typeface="Arial" panose="020B0604020202020204" pitchFamily="34" charset="0"/>
              </a:rPr>
              <a:t>users</a:t>
            </a:r>
          </a:p>
          <a:p>
            <a:pPr marL="1079500" indent="-152400">
              <a:lnSpc>
                <a:spcPct val="100000"/>
              </a:lnSpc>
              <a:spcBef>
                <a:spcPts val="5"/>
              </a:spcBef>
              <a:buFont typeface="Tahoma"/>
              <a:buChar char="▪"/>
              <a:tabLst>
                <a:tab pos="1080135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Pedestrians </a:t>
            </a:r>
            <a:r>
              <a:rPr lang="en-US" b="1" dirty="0">
                <a:cs typeface="Arial" panose="020B0604020202020204" pitchFamily="34" charset="0"/>
              </a:rPr>
              <a:t>&amp;</a:t>
            </a:r>
            <a:r>
              <a:rPr lang="en-US" b="1" spc="-85" dirty="0">
                <a:cs typeface="Arial" panose="020B0604020202020204" pitchFamily="34" charset="0"/>
              </a:rPr>
              <a:t> </a:t>
            </a:r>
            <a:r>
              <a:rPr lang="en-US" b="1" spc="-5" dirty="0">
                <a:cs typeface="Arial" panose="020B0604020202020204" pitchFamily="34" charset="0"/>
              </a:rPr>
              <a:t>bicyclists</a:t>
            </a:r>
            <a:endParaRPr lang="en-US" b="1" dirty="0">
              <a:cs typeface="Arial" panose="020B0604020202020204" pitchFamily="34" charset="0"/>
            </a:endParaRPr>
          </a:p>
          <a:p>
            <a:pPr marL="1079500" indent="-152400">
              <a:lnSpc>
                <a:spcPct val="100000"/>
              </a:lnSpc>
              <a:buFont typeface="Tahoma"/>
              <a:buChar char="▪"/>
              <a:tabLst>
                <a:tab pos="1080135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General</a:t>
            </a:r>
            <a:r>
              <a:rPr lang="en-US" b="1" spc="-80" dirty="0">
                <a:cs typeface="Arial" panose="020B0604020202020204" pitchFamily="34" charset="0"/>
              </a:rPr>
              <a:t> </a:t>
            </a:r>
            <a:r>
              <a:rPr lang="en-US" b="1" dirty="0">
                <a:cs typeface="Arial" panose="020B0604020202020204" pitchFamily="34" charset="0"/>
              </a:rPr>
              <a:t>public</a:t>
            </a:r>
          </a:p>
          <a:p>
            <a:pPr marL="1079500" indent="-152400">
              <a:lnSpc>
                <a:spcPct val="100000"/>
              </a:lnSpc>
              <a:spcBef>
                <a:spcPts val="5"/>
              </a:spcBef>
              <a:buFont typeface="Tahoma"/>
              <a:buChar char="▪"/>
              <a:tabLst>
                <a:tab pos="1080135" algn="l"/>
              </a:tabLst>
            </a:pPr>
            <a:r>
              <a:rPr lang="en-US" b="1" dirty="0">
                <a:cs typeface="Arial" panose="020B0604020202020204" pitchFamily="34" charset="0"/>
              </a:rPr>
              <a:t>Area </a:t>
            </a:r>
            <a:r>
              <a:rPr lang="en-US" b="1" spc="-5" dirty="0">
                <a:cs typeface="Arial" panose="020B0604020202020204" pitchFamily="34" charset="0"/>
              </a:rPr>
              <a:t>residences </a:t>
            </a:r>
            <a:r>
              <a:rPr lang="en-US" b="1" dirty="0">
                <a:cs typeface="Arial" panose="020B0604020202020204" pitchFamily="34" charset="0"/>
              </a:rPr>
              <a:t>and</a:t>
            </a:r>
            <a:r>
              <a:rPr lang="en-US" b="1" spc="-80" dirty="0">
                <a:cs typeface="Arial" panose="020B0604020202020204" pitchFamily="34" charset="0"/>
              </a:rPr>
              <a:t> </a:t>
            </a:r>
            <a:r>
              <a:rPr lang="en-US" b="1" dirty="0">
                <a:cs typeface="Arial" panose="020B0604020202020204" pitchFamily="34" charset="0"/>
              </a:rPr>
              <a:t>businesses</a:t>
            </a:r>
          </a:p>
          <a:p>
            <a:pPr marL="1079500" indent="-152400">
              <a:lnSpc>
                <a:spcPct val="100000"/>
              </a:lnSpc>
              <a:buFont typeface="Tahoma"/>
              <a:buChar char="▪"/>
              <a:tabLst>
                <a:tab pos="1080135" algn="l"/>
              </a:tabLst>
            </a:pPr>
            <a:r>
              <a:rPr lang="en-US" b="1" dirty="0">
                <a:cs typeface="Arial" panose="020B0604020202020204" pitchFamily="34" charset="0"/>
              </a:rPr>
              <a:t>Other appropriate public</a:t>
            </a:r>
            <a:r>
              <a:rPr lang="en-US" b="1" spc="-110" dirty="0">
                <a:cs typeface="Arial" panose="020B0604020202020204" pitchFamily="34" charset="0"/>
              </a:rPr>
              <a:t> </a:t>
            </a:r>
            <a:r>
              <a:rPr lang="en-US" b="1" spc="-5" dirty="0">
                <a:cs typeface="Arial" panose="020B0604020202020204" pitchFamily="34" charset="0"/>
              </a:rPr>
              <a:t>entities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0ADF43-D35C-4C88-8A9E-BE56B9986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Public </a:t>
            </a:r>
            <a:r>
              <a:rPr lang="en-US" dirty="0"/>
              <a:t>Information</a:t>
            </a:r>
            <a:r>
              <a:rPr lang="en-US" spc="-55" dirty="0"/>
              <a:t> and Outreach </a:t>
            </a:r>
            <a:r>
              <a:rPr lang="en-US" dirty="0"/>
              <a:t>Plans</a:t>
            </a:r>
          </a:p>
        </p:txBody>
      </p:sp>
    </p:spTree>
    <p:extLst>
      <p:ext uri="{BB962C8B-B14F-4D97-AF65-F5344CB8AC3E}">
        <p14:creationId xmlns:p14="http://schemas.microsoft.com/office/powerpoint/2010/main" val="261633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6646FA-1ABB-4A4C-B35A-80FEC309E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5080" indent="0">
              <a:lnSpc>
                <a:spcPct val="100000"/>
              </a:lnSpc>
              <a:buNone/>
            </a:pPr>
            <a:r>
              <a:rPr lang="en-US" b="1" i="1" spc="-5" dirty="0">
                <a:cs typeface="Tahoma"/>
              </a:rPr>
              <a:t>Why </a:t>
            </a:r>
            <a:r>
              <a:rPr lang="en-US" b="1" i="1" spc="-10" dirty="0">
                <a:cs typeface="Tahoma"/>
              </a:rPr>
              <a:t>Develop </a:t>
            </a:r>
            <a:r>
              <a:rPr lang="en-US" b="1" i="1" spc="-5" dirty="0">
                <a:cs typeface="Tahoma"/>
              </a:rPr>
              <a:t>and Implement a </a:t>
            </a:r>
            <a:r>
              <a:rPr lang="en-US" b="1" i="1" spc="-10" dirty="0">
                <a:cs typeface="Tahoma"/>
              </a:rPr>
              <a:t>Public </a:t>
            </a:r>
            <a:r>
              <a:rPr lang="en-US" b="1" i="1" spc="-5" dirty="0">
                <a:cs typeface="Tahoma"/>
              </a:rPr>
              <a:t>Information and  Outreach</a:t>
            </a:r>
            <a:r>
              <a:rPr lang="en-US" b="1" i="1" spc="-40" dirty="0">
                <a:cs typeface="Tahoma"/>
              </a:rPr>
              <a:t> </a:t>
            </a:r>
            <a:r>
              <a:rPr lang="en-US" b="1" i="1" spc="-5" dirty="0">
                <a:cs typeface="Tahoma"/>
              </a:rPr>
              <a:t>Campaign?</a:t>
            </a:r>
            <a:endParaRPr lang="en-US" i="1" dirty="0">
              <a:cs typeface="Tahoma"/>
            </a:endParaRPr>
          </a:p>
          <a:p>
            <a:pPr marL="207645" indent="-194945">
              <a:spcBef>
                <a:spcPts val="965"/>
              </a:spcBef>
              <a:buClr>
                <a:srgbClr val="010000"/>
              </a:buClr>
              <a:tabLst>
                <a:tab pos="208279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Increases traffic</a:t>
            </a:r>
            <a:r>
              <a:rPr lang="en-US" b="1" spc="-30" dirty="0">
                <a:cs typeface="Arial" panose="020B0604020202020204" pitchFamily="34" charset="0"/>
              </a:rPr>
              <a:t> </a:t>
            </a:r>
            <a:r>
              <a:rPr lang="en-US" b="1" spc="-5" dirty="0">
                <a:cs typeface="Arial" panose="020B0604020202020204" pitchFamily="34" charset="0"/>
              </a:rPr>
              <a:t>safety</a:t>
            </a:r>
            <a:endParaRPr lang="en-US" b="1" dirty="0">
              <a:cs typeface="Arial" panose="020B0604020202020204" pitchFamily="34" charset="0"/>
            </a:endParaRPr>
          </a:p>
          <a:p>
            <a:pPr marL="207645" indent="-194945">
              <a:buClr>
                <a:srgbClr val="010000"/>
              </a:buClr>
              <a:tabLst>
                <a:tab pos="208279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Increases mobility / decreases</a:t>
            </a:r>
            <a:r>
              <a:rPr lang="en-US" b="1" spc="35" dirty="0">
                <a:cs typeface="Arial" panose="020B0604020202020204" pitchFamily="34" charset="0"/>
              </a:rPr>
              <a:t> </a:t>
            </a:r>
            <a:r>
              <a:rPr lang="en-US" b="1" spc="-5" dirty="0">
                <a:cs typeface="Arial" panose="020B0604020202020204" pitchFamily="34" charset="0"/>
              </a:rPr>
              <a:t>congestion</a:t>
            </a:r>
            <a:endParaRPr lang="en-US" b="1" dirty="0">
              <a:cs typeface="Arial" panose="020B0604020202020204" pitchFamily="34" charset="0"/>
            </a:endParaRPr>
          </a:p>
          <a:p>
            <a:pPr marL="207645" indent="-194945">
              <a:buClr>
                <a:srgbClr val="010000"/>
              </a:buClr>
              <a:tabLst>
                <a:tab pos="208279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Limits traveler</a:t>
            </a:r>
            <a:r>
              <a:rPr lang="en-US" b="1" spc="35" dirty="0">
                <a:cs typeface="Arial" panose="020B0604020202020204" pitchFamily="34" charset="0"/>
              </a:rPr>
              <a:t> </a:t>
            </a:r>
            <a:r>
              <a:rPr lang="en-US" b="1" spc="-5" dirty="0">
                <a:cs typeface="Arial" panose="020B0604020202020204" pitchFamily="34" charset="0"/>
              </a:rPr>
              <a:t>dissatisfaction</a:t>
            </a:r>
            <a:endParaRPr lang="en-US" b="1" dirty="0">
              <a:cs typeface="Arial" panose="020B0604020202020204" pitchFamily="34" charset="0"/>
            </a:endParaRPr>
          </a:p>
          <a:p>
            <a:pPr marL="207645" indent="-194945">
              <a:buClr>
                <a:srgbClr val="010000"/>
              </a:buClr>
              <a:tabLst>
                <a:tab pos="208279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Develops a partnership with </a:t>
            </a:r>
            <a:r>
              <a:rPr lang="en-US" b="1" dirty="0">
                <a:cs typeface="Arial" panose="020B0604020202020204" pitchFamily="34" charset="0"/>
              </a:rPr>
              <a:t>the</a:t>
            </a:r>
            <a:r>
              <a:rPr lang="en-US" b="1" spc="40" dirty="0">
                <a:cs typeface="Arial" panose="020B0604020202020204" pitchFamily="34" charset="0"/>
              </a:rPr>
              <a:t> </a:t>
            </a:r>
            <a:r>
              <a:rPr lang="en-US" b="1" spc="-5" dirty="0">
                <a:cs typeface="Arial" panose="020B0604020202020204" pitchFamily="34" charset="0"/>
              </a:rPr>
              <a:t>community</a:t>
            </a:r>
            <a:endParaRPr lang="en-US" b="1" dirty="0">
              <a:cs typeface="Arial" panose="020B0604020202020204" pitchFamily="34" charset="0"/>
            </a:endParaRPr>
          </a:p>
          <a:p>
            <a:pPr marL="207645" indent="-194945">
              <a:buClr>
                <a:srgbClr val="010000"/>
              </a:buClr>
              <a:tabLst>
                <a:tab pos="208279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Improves public perception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4D7CF8-E79E-47DF-9DD8-C85B5ADEE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Public </a:t>
            </a:r>
            <a:r>
              <a:rPr lang="en-US" dirty="0"/>
              <a:t>Information</a:t>
            </a:r>
            <a:r>
              <a:rPr lang="en-US" spc="-55" dirty="0"/>
              <a:t> and Outreach </a:t>
            </a:r>
            <a:r>
              <a:rPr lang="en-US" dirty="0"/>
              <a:t>Plans</a:t>
            </a:r>
          </a:p>
        </p:txBody>
      </p:sp>
    </p:spTree>
    <p:extLst>
      <p:ext uri="{BB962C8B-B14F-4D97-AF65-F5344CB8AC3E}">
        <p14:creationId xmlns:p14="http://schemas.microsoft.com/office/powerpoint/2010/main" val="171271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F61EF5-550C-434F-8930-C76ACAFAF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i="1" u="sng" spc="-10" dirty="0">
                <a:cs typeface="Tahoma"/>
              </a:rPr>
              <a:t>Public</a:t>
            </a:r>
            <a:r>
              <a:rPr lang="en-US" b="1" i="1" u="sng" spc="-55" dirty="0">
                <a:cs typeface="Tahoma"/>
              </a:rPr>
              <a:t> </a:t>
            </a:r>
            <a:r>
              <a:rPr lang="en-US" b="1" i="1" u="sng" spc="-10" dirty="0">
                <a:cs typeface="Tahoma"/>
              </a:rPr>
              <a:t>needs</a:t>
            </a:r>
            <a:r>
              <a:rPr lang="en-US" b="1" i="1" spc="-10" dirty="0">
                <a:cs typeface="Tahoma"/>
              </a:rPr>
              <a:t>:</a:t>
            </a:r>
            <a:endParaRPr lang="en-US" b="1" i="1" dirty="0">
              <a:cs typeface="Tahoma"/>
            </a:endParaRPr>
          </a:p>
          <a:p>
            <a:pPr marL="208279" indent="-195580">
              <a:spcBef>
                <a:spcPts val="965"/>
              </a:spcBef>
              <a:buClr>
                <a:srgbClr val="010000"/>
              </a:buClr>
              <a:tabLst>
                <a:tab pos="208915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to feel</a:t>
            </a:r>
            <a:r>
              <a:rPr lang="en-US" b="1" spc="-35" dirty="0">
                <a:cs typeface="Arial" panose="020B0604020202020204" pitchFamily="34" charset="0"/>
              </a:rPr>
              <a:t> </a:t>
            </a:r>
            <a:r>
              <a:rPr lang="en-US" b="1" spc="-5" dirty="0">
                <a:cs typeface="Arial" panose="020B0604020202020204" pitchFamily="34" charset="0"/>
              </a:rPr>
              <a:t>involved</a:t>
            </a:r>
            <a:endParaRPr lang="en-US" b="1" dirty="0">
              <a:cs typeface="Arial" panose="020B0604020202020204" pitchFamily="34" charset="0"/>
            </a:endParaRPr>
          </a:p>
          <a:p>
            <a:pPr marL="208279" indent="-195580">
              <a:buClr>
                <a:srgbClr val="010000"/>
              </a:buClr>
              <a:tabLst>
                <a:tab pos="208915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to know we</a:t>
            </a:r>
            <a:r>
              <a:rPr lang="en-US" b="1" spc="-35" dirty="0">
                <a:cs typeface="Arial" panose="020B0604020202020204" pitchFamily="34" charset="0"/>
              </a:rPr>
              <a:t> </a:t>
            </a:r>
            <a:r>
              <a:rPr lang="en-US" b="1" spc="-5" dirty="0">
                <a:cs typeface="Arial" panose="020B0604020202020204" pitchFamily="34" charset="0"/>
              </a:rPr>
              <a:t>care</a:t>
            </a:r>
            <a:endParaRPr lang="en-US" b="1" dirty="0">
              <a:cs typeface="Arial" panose="020B0604020202020204" pitchFamily="34" charset="0"/>
            </a:endParaRPr>
          </a:p>
          <a:p>
            <a:pPr marL="208279" indent="-195580">
              <a:buClr>
                <a:srgbClr val="010000"/>
              </a:buClr>
              <a:tabLst>
                <a:tab pos="208915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to feel</a:t>
            </a:r>
            <a:r>
              <a:rPr lang="en-US" b="1" spc="-45" dirty="0">
                <a:cs typeface="Arial" panose="020B0604020202020204" pitchFamily="34" charset="0"/>
              </a:rPr>
              <a:t> </a:t>
            </a:r>
            <a:r>
              <a:rPr lang="en-US" b="1" spc="-5" dirty="0">
                <a:cs typeface="Arial" panose="020B0604020202020204" pitchFamily="34" charset="0"/>
              </a:rPr>
              <a:t>ownership</a:t>
            </a:r>
            <a:endParaRPr lang="en-US" b="1" dirty="0">
              <a:cs typeface="Arial" panose="020B0604020202020204" pitchFamily="34" charset="0"/>
            </a:endParaRPr>
          </a:p>
          <a:p>
            <a:pPr marL="208279" indent="-195580">
              <a:buClr>
                <a:srgbClr val="010000"/>
              </a:buClr>
              <a:tabLst>
                <a:tab pos="208915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to feel their </a:t>
            </a:r>
            <a:r>
              <a:rPr lang="en-US" b="1" spc="-10" dirty="0">
                <a:cs typeface="Arial" panose="020B0604020202020204" pitchFamily="34" charset="0"/>
              </a:rPr>
              <a:t>concerns </a:t>
            </a:r>
            <a:r>
              <a:rPr lang="en-US" b="1" spc="-5" dirty="0">
                <a:cs typeface="Arial" panose="020B0604020202020204" pitchFamily="34" charset="0"/>
              </a:rPr>
              <a:t>are</a:t>
            </a:r>
            <a:r>
              <a:rPr lang="en-US" b="1" spc="40" dirty="0">
                <a:cs typeface="Arial" panose="020B0604020202020204" pitchFamily="34" charset="0"/>
              </a:rPr>
              <a:t> </a:t>
            </a:r>
            <a:r>
              <a:rPr lang="en-US" b="1" spc="-5" dirty="0">
                <a:cs typeface="Arial" panose="020B0604020202020204" pitchFamily="34" charset="0"/>
              </a:rPr>
              <a:t>addressed</a:t>
            </a:r>
            <a:endParaRPr lang="en-US" b="1" dirty="0">
              <a:cs typeface="Arial" panose="020B0604020202020204" pitchFamily="34" charset="0"/>
            </a:endParaRPr>
          </a:p>
          <a:p>
            <a:pPr marL="208279" indent="-195580">
              <a:buClr>
                <a:srgbClr val="010000"/>
              </a:buClr>
              <a:tabLst>
                <a:tab pos="208915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to know their well-being &amp; safety are a</a:t>
            </a:r>
            <a:r>
              <a:rPr lang="en-US" b="1" spc="105" dirty="0">
                <a:cs typeface="Arial" panose="020B0604020202020204" pitchFamily="34" charset="0"/>
              </a:rPr>
              <a:t> </a:t>
            </a:r>
            <a:r>
              <a:rPr lang="en-US" b="1" spc="-5" dirty="0">
                <a:cs typeface="Arial" panose="020B0604020202020204" pitchFamily="34" charset="0"/>
              </a:rPr>
              <a:t>priority</a:t>
            </a:r>
            <a:endParaRPr lang="en-US" b="1" dirty="0">
              <a:cs typeface="Arial" panose="020B0604020202020204" pitchFamily="34" charset="0"/>
            </a:endParaRPr>
          </a:p>
          <a:p>
            <a:pPr marL="208279" indent="-195580">
              <a:buClr>
                <a:srgbClr val="010000"/>
              </a:buClr>
              <a:tabLst>
                <a:tab pos="208915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to be informed – no</a:t>
            </a:r>
            <a:r>
              <a:rPr lang="en-US" b="1" spc="-20" dirty="0">
                <a:cs typeface="Arial" panose="020B0604020202020204" pitchFamily="34" charset="0"/>
              </a:rPr>
              <a:t> </a:t>
            </a:r>
            <a:r>
              <a:rPr lang="en-US" b="1" spc="-5" dirty="0">
                <a:cs typeface="Arial" panose="020B0604020202020204" pitchFamily="34" charset="0"/>
              </a:rPr>
              <a:t>surprises</a:t>
            </a:r>
            <a:endParaRPr lang="en-US" b="1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6D6FE7-3E5B-422D-9281-C53B59EF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Public </a:t>
            </a:r>
            <a:r>
              <a:rPr lang="en-US" dirty="0"/>
              <a:t>Information</a:t>
            </a:r>
            <a:r>
              <a:rPr lang="en-US" spc="-55" dirty="0"/>
              <a:t> and Outreach </a:t>
            </a:r>
            <a:r>
              <a:rPr lang="en-US" dirty="0"/>
              <a:t>Plans</a:t>
            </a:r>
          </a:p>
        </p:txBody>
      </p:sp>
    </p:spTree>
    <p:extLst>
      <p:ext uri="{BB962C8B-B14F-4D97-AF65-F5344CB8AC3E}">
        <p14:creationId xmlns:p14="http://schemas.microsoft.com/office/powerpoint/2010/main" val="285558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868CAF-13CB-44E2-9000-E104BD20B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8610600" cy="4724400"/>
          </a:xfrm>
        </p:spPr>
        <p:txBody>
          <a:bodyPr/>
          <a:lstStyle/>
          <a:p>
            <a:pPr marL="0" marR="357505" indent="0">
              <a:lnSpc>
                <a:spcPct val="100000"/>
              </a:lnSpc>
              <a:buNone/>
            </a:pPr>
            <a:r>
              <a:rPr lang="en-US" b="1" u="sng" dirty="0">
                <a:cs typeface="Arial" panose="020B0604020202020204" pitchFamily="34" charset="0"/>
              </a:rPr>
              <a:t>An Effective Plan will</a:t>
            </a:r>
            <a:r>
              <a:rPr lang="en-US" b="1" dirty="0">
                <a:cs typeface="Arial" panose="020B0604020202020204" pitchFamily="34" charset="0"/>
              </a:rPr>
              <a:t>:</a:t>
            </a:r>
          </a:p>
          <a:p>
            <a:pPr marL="12700">
              <a:buClr>
                <a:srgbClr val="010000"/>
              </a:buClr>
              <a:tabLst>
                <a:tab pos="306705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Identify target audiences for the</a:t>
            </a:r>
            <a:r>
              <a:rPr lang="en-US" b="1" spc="45" dirty="0">
                <a:cs typeface="Arial" panose="020B0604020202020204" pitchFamily="34" charset="0"/>
              </a:rPr>
              <a:t> </a:t>
            </a:r>
            <a:r>
              <a:rPr lang="en-US" b="1" spc="-10" dirty="0">
                <a:cs typeface="Arial" panose="020B0604020202020204" pitchFamily="34" charset="0"/>
              </a:rPr>
              <a:t>campaign.</a:t>
            </a:r>
            <a:endParaRPr lang="en-US" b="1" dirty="0">
              <a:cs typeface="Arial" panose="020B0604020202020204" pitchFamily="34" charset="0"/>
            </a:endParaRPr>
          </a:p>
          <a:p>
            <a:pPr marL="355600">
              <a:buClr>
                <a:srgbClr val="010000"/>
              </a:buClr>
              <a:tabLst>
                <a:tab pos="306705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Develop the message for the</a:t>
            </a:r>
            <a:r>
              <a:rPr lang="en-US" b="1" spc="40" dirty="0">
                <a:cs typeface="Arial" panose="020B0604020202020204" pitchFamily="34" charset="0"/>
              </a:rPr>
              <a:t> </a:t>
            </a:r>
            <a:r>
              <a:rPr lang="en-US" b="1" spc="-10" dirty="0">
                <a:cs typeface="Arial" panose="020B0604020202020204" pitchFamily="34" charset="0"/>
              </a:rPr>
              <a:t>campaign.</a:t>
            </a:r>
            <a:endParaRPr lang="en-US" b="1" dirty="0">
              <a:cs typeface="Arial" panose="020B0604020202020204" pitchFamily="34" charset="0"/>
            </a:endParaRPr>
          </a:p>
          <a:p>
            <a:pPr marL="12700" marR="5080">
              <a:buClr>
                <a:srgbClr val="010000"/>
              </a:buClr>
              <a:tabLst>
                <a:tab pos="306070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Determine the appropriate size and </a:t>
            </a:r>
            <a:r>
              <a:rPr lang="en-US" b="1" spc="-10" dirty="0">
                <a:cs typeface="Arial" panose="020B0604020202020204" pitchFamily="34" charset="0"/>
              </a:rPr>
              <a:t>nature </a:t>
            </a:r>
            <a:r>
              <a:rPr lang="en-US" b="1" spc="-5" dirty="0">
                <a:cs typeface="Arial" panose="020B0604020202020204" pitchFamily="34" charset="0"/>
              </a:rPr>
              <a:t>of </a:t>
            </a:r>
            <a:r>
              <a:rPr lang="en-US" b="1" spc="-10" dirty="0">
                <a:cs typeface="Arial" panose="020B0604020202020204" pitchFamily="34" charset="0"/>
              </a:rPr>
              <a:t>the  </a:t>
            </a:r>
            <a:r>
              <a:rPr lang="en-US" b="1" spc="-5" dirty="0">
                <a:cs typeface="Arial" panose="020B0604020202020204" pitchFamily="34" charset="0"/>
              </a:rPr>
              <a:t>public information and outreach</a:t>
            </a:r>
            <a:r>
              <a:rPr lang="en-US" b="1" spc="45" dirty="0">
                <a:cs typeface="Arial" panose="020B0604020202020204" pitchFamily="34" charset="0"/>
              </a:rPr>
              <a:t> </a:t>
            </a:r>
            <a:r>
              <a:rPr lang="en-US" b="1" spc="-5" dirty="0">
                <a:cs typeface="Arial" panose="020B0604020202020204" pitchFamily="34" charset="0"/>
              </a:rPr>
              <a:t>campaign.</a:t>
            </a:r>
            <a:endParaRPr lang="en-US" b="1" dirty="0">
              <a:cs typeface="Arial" panose="020B0604020202020204" pitchFamily="34" charset="0"/>
            </a:endParaRPr>
          </a:p>
          <a:p>
            <a:pPr marL="12700" marR="1010285">
              <a:tabLst>
                <a:tab pos="307975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Determine </a:t>
            </a:r>
            <a:r>
              <a:rPr lang="en-US" b="1" spc="-10" dirty="0">
                <a:cs typeface="Arial" panose="020B0604020202020204" pitchFamily="34" charset="0"/>
              </a:rPr>
              <a:t>communication </a:t>
            </a:r>
            <a:r>
              <a:rPr lang="en-US" b="1" spc="-5" dirty="0">
                <a:cs typeface="Arial" panose="020B0604020202020204" pitchFamily="34" charset="0"/>
              </a:rPr>
              <a:t>strategies disseminating the messages to</a:t>
            </a:r>
            <a:r>
              <a:rPr lang="en-US" b="1" spc="5" dirty="0">
                <a:cs typeface="Arial" panose="020B0604020202020204" pitchFamily="34" charset="0"/>
              </a:rPr>
              <a:t> the </a:t>
            </a:r>
            <a:r>
              <a:rPr lang="en-US" b="1" spc="-5" dirty="0">
                <a:cs typeface="Arial" panose="020B0604020202020204" pitchFamily="34" charset="0"/>
              </a:rPr>
              <a:t>target</a:t>
            </a:r>
            <a:r>
              <a:rPr lang="en-US" b="1" spc="-50" dirty="0">
                <a:cs typeface="Arial" panose="020B0604020202020204" pitchFamily="34" charset="0"/>
              </a:rPr>
              <a:t> </a:t>
            </a:r>
            <a:r>
              <a:rPr lang="en-US" b="1" spc="-5" dirty="0">
                <a:cs typeface="Arial" panose="020B0604020202020204" pitchFamily="34" charset="0"/>
              </a:rPr>
              <a:t>audiences.</a:t>
            </a:r>
            <a:endParaRPr lang="en-US" b="1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A76A13-5EDD-4EBB-9C33-4D794DDBC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Public </a:t>
            </a:r>
            <a:r>
              <a:rPr lang="en-US" dirty="0"/>
              <a:t>Information</a:t>
            </a:r>
            <a:r>
              <a:rPr lang="en-US" spc="-55" dirty="0"/>
              <a:t> and Outreach </a:t>
            </a:r>
            <a:r>
              <a:rPr lang="en-US" dirty="0"/>
              <a:t>Plans</a:t>
            </a:r>
          </a:p>
        </p:txBody>
      </p:sp>
    </p:spTree>
    <p:extLst>
      <p:ext uri="{BB962C8B-B14F-4D97-AF65-F5344CB8AC3E}">
        <p14:creationId xmlns:p14="http://schemas.microsoft.com/office/powerpoint/2010/main" val="22815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16197A-B2EC-4CF7-90F5-1340526E6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8610600" cy="4724400"/>
          </a:xfrm>
        </p:spPr>
        <p:txBody>
          <a:bodyPr/>
          <a:lstStyle/>
          <a:p>
            <a:pPr marL="0" indent="0">
              <a:buNone/>
              <a:tabLst>
                <a:tab pos="307975" algn="l"/>
              </a:tabLst>
            </a:pPr>
            <a:r>
              <a:rPr lang="en-US" b="1" u="sng" dirty="0">
                <a:cs typeface="Arial" panose="020B0604020202020204" pitchFamily="34" charset="0"/>
              </a:rPr>
              <a:t>An Effective Plan will</a:t>
            </a:r>
            <a:r>
              <a:rPr lang="en-US" b="1" dirty="0">
                <a:cs typeface="Arial" panose="020B0604020202020204" pitchFamily="34" charset="0"/>
              </a:rPr>
              <a:t>:</a:t>
            </a:r>
          </a:p>
          <a:p>
            <a:pPr marL="127000" indent="-457200">
              <a:tabLst>
                <a:tab pos="307975" algn="l"/>
              </a:tabLst>
            </a:pPr>
            <a:r>
              <a:rPr lang="en-US" spc="-5" dirty="0">
                <a:cs typeface="Arial" panose="020B0604020202020204" pitchFamily="34" charset="0"/>
              </a:rPr>
              <a:t>Identify </a:t>
            </a:r>
            <a:r>
              <a:rPr lang="en-US" b="1" spc="-5" dirty="0">
                <a:cs typeface="Arial" panose="020B0604020202020204" pitchFamily="34" charset="0"/>
              </a:rPr>
              <a:t>resources </a:t>
            </a:r>
            <a:r>
              <a:rPr lang="en-US" spc="-5" dirty="0">
                <a:cs typeface="Arial" panose="020B0604020202020204" pitchFamily="34" charset="0"/>
              </a:rPr>
              <a:t>necessary to </a:t>
            </a:r>
            <a:r>
              <a:rPr lang="en-US" spc="-10" dirty="0">
                <a:cs typeface="Arial" panose="020B0604020202020204" pitchFamily="34" charset="0"/>
              </a:rPr>
              <a:t>support </a:t>
            </a:r>
            <a:r>
              <a:rPr lang="en-US" spc="-5" dirty="0">
                <a:cs typeface="Arial" panose="020B0604020202020204" pitchFamily="34" charset="0"/>
              </a:rPr>
              <a:t>the</a:t>
            </a:r>
            <a:r>
              <a:rPr lang="en-US" spc="60" dirty="0">
                <a:cs typeface="Arial" panose="020B0604020202020204" pitchFamily="34" charset="0"/>
              </a:rPr>
              <a:t> </a:t>
            </a:r>
            <a:r>
              <a:rPr lang="en-US" spc="-10" dirty="0">
                <a:cs typeface="Arial" panose="020B0604020202020204" pitchFamily="34" charset="0"/>
              </a:rPr>
              <a:t>campaign.</a:t>
            </a:r>
            <a:endParaRPr lang="en-US" dirty="0">
              <a:cs typeface="Arial" panose="020B0604020202020204" pitchFamily="34" charset="0"/>
            </a:endParaRPr>
          </a:p>
          <a:p>
            <a:pPr marL="127000" marR="1181735" indent="-457200">
              <a:tabLst>
                <a:tab pos="307975" algn="l"/>
              </a:tabLst>
            </a:pPr>
            <a:r>
              <a:rPr lang="en-US" spc="-5" dirty="0">
                <a:cs typeface="Arial" panose="020B0604020202020204" pitchFamily="34" charset="0"/>
              </a:rPr>
              <a:t>Identify </a:t>
            </a:r>
            <a:r>
              <a:rPr lang="en-US" b="1" spc="-5" dirty="0">
                <a:cs typeface="Arial" panose="020B0604020202020204" pitchFamily="34" charset="0"/>
              </a:rPr>
              <a:t>partners </a:t>
            </a:r>
            <a:r>
              <a:rPr lang="en-US" spc="-5" dirty="0">
                <a:cs typeface="Arial" panose="020B0604020202020204" pitchFamily="34" charset="0"/>
              </a:rPr>
              <a:t>to assist in developing and  implementing the</a:t>
            </a:r>
            <a:r>
              <a:rPr lang="en-US" spc="-30" dirty="0">
                <a:cs typeface="Arial" panose="020B0604020202020204" pitchFamily="34" charset="0"/>
              </a:rPr>
              <a:t> </a:t>
            </a:r>
            <a:r>
              <a:rPr lang="en-US" spc="-10" dirty="0">
                <a:cs typeface="Arial" panose="020B0604020202020204" pitchFamily="34" charset="0"/>
              </a:rPr>
              <a:t>campaign.</a:t>
            </a:r>
            <a:endParaRPr lang="en-US" dirty="0">
              <a:cs typeface="Arial" panose="020B0604020202020204" pitchFamily="34" charset="0"/>
            </a:endParaRPr>
          </a:p>
          <a:p>
            <a:pPr marL="469900" indent="-457200">
              <a:tabLst>
                <a:tab pos="307975" algn="l"/>
              </a:tabLst>
            </a:pPr>
            <a:r>
              <a:rPr lang="en-US" spc="-5" dirty="0">
                <a:cs typeface="Arial" panose="020B0604020202020204" pitchFamily="34" charset="0"/>
              </a:rPr>
              <a:t>Determine </a:t>
            </a:r>
            <a:r>
              <a:rPr lang="en-US" b="1" spc="-10" dirty="0">
                <a:cs typeface="Arial" panose="020B0604020202020204" pitchFamily="34" charset="0"/>
              </a:rPr>
              <a:t>communication </a:t>
            </a:r>
            <a:r>
              <a:rPr lang="en-US" b="1" spc="-5" dirty="0">
                <a:cs typeface="Arial" panose="020B0604020202020204" pitchFamily="34" charset="0"/>
              </a:rPr>
              <a:t>timing </a:t>
            </a:r>
            <a:r>
              <a:rPr lang="en-US" spc="-5" dirty="0">
                <a:cs typeface="Arial" panose="020B0604020202020204" pitchFamily="34" charset="0"/>
              </a:rPr>
              <a:t>for the</a:t>
            </a:r>
            <a:r>
              <a:rPr lang="en-US" spc="75" dirty="0">
                <a:cs typeface="Arial" panose="020B0604020202020204" pitchFamily="34" charset="0"/>
              </a:rPr>
              <a:t> </a:t>
            </a:r>
            <a:r>
              <a:rPr lang="en-US" spc="-10" dirty="0">
                <a:cs typeface="Arial" panose="020B0604020202020204" pitchFamily="34" charset="0"/>
              </a:rPr>
              <a:t>campaign.</a:t>
            </a:r>
            <a:endParaRPr lang="en-US" dirty="0">
              <a:cs typeface="Arial" panose="020B0604020202020204" pitchFamily="34" charset="0"/>
            </a:endParaRPr>
          </a:p>
          <a:p>
            <a:pPr marL="127000" marR="2178050" indent="-457200">
              <a:tabLst>
                <a:tab pos="307340" algn="l"/>
              </a:tabLst>
            </a:pPr>
            <a:r>
              <a:rPr lang="en-US" b="1" spc="-10" dirty="0">
                <a:cs typeface="Arial" panose="020B0604020202020204" pitchFamily="34" charset="0"/>
              </a:rPr>
              <a:t>Evaluate </a:t>
            </a:r>
            <a:r>
              <a:rPr lang="en-US" b="1" spc="-5" dirty="0">
                <a:cs typeface="Arial" panose="020B0604020202020204" pitchFamily="34" charset="0"/>
              </a:rPr>
              <a:t>the </a:t>
            </a:r>
            <a:r>
              <a:rPr lang="en-US" b="1" spc="-10" dirty="0">
                <a:cs typeface="Arial" panose="020B0604020202020204" pitchFamily="34" charset="0"/>
              </a:rPr>
              <a:t>effectiveness </a:t>
            </a:r>
            <a:r>
              <a:rPr lang="en-US" spc="-5" dirty="0">
                <a:cs typeface="Arial" panose="020B0604020202020204" pitchFamily="34" charset="0"/>
              </a:rPr>
              <a:t>of the  </a:t>
            </a:r>
            <a:r>
              <a:rPr lang="en-US" spc="-10" dirty="0">
                <a:cs typeface="Arial" panose="020B0604020202020204" pitchFamily="34" charset="0"/>
              </a:rPr>
              <a:t>campaign.</a:t>
            </a:r>
            <a:endParaRPr lang="en-US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28EF08-D11D-49ED-96DE-C4D3CAB00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Public </a:t>
            </a:r>
            <a:r>
              <a:rPr lang="en-US" dirty="0"/>
              <a:t>Information</a:t>
            </a:r>
            <a:r>
              <a:rPr lang="en-US" spc="-55" dirty="0"/>
              <a:t> and Outreach </a:t>
            </a:r>
            <a:r>
              <a:rPr lang="en-US" dirty="0"/>
              <a:t>Plans</a:t>
            </a:r>
          </a:p>
        </p:txBody>
      </p:sp>
    </p:spTree>
    <p:extLst>
      <p:ext uri="{BB962C8B-B14F-4D97-AF65-F5344CB8AC3E}">
        <p14:creationId xmlns:p14="http://schemas.microsoft.com/office/powerpoint/2010/main" val="418983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9CECFF-1259-41C1-BAF9-5D7020AA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u="sng" spc="-5" dirty="0">
                <a:cs typeface="Tahoma"/>
              </a:rPr>
              <a:t>Identify Your Target Audience</a:t>
            </a:r>
          </a:p>
          <a:p>
            <a:pPr marL="249554" indent="-236854">
              <a:buClr>
                <a:srgbClr val="010000"/>
              </a:buClr>
              <a:buFont typeface="Tahoma"/>
              <a:buChar char="•"/>
              <a:tabLst>
                <a:tab pos="250190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Who</a:t>
            </a:r>
            <a:r>
              <a:rPr lang="en-US" b="1" spc="-80" dirty="0">
                <a:cs typeface="Arial" panose="020B0604020202020204" pitchFamily="34" charset="0"/>
              </a:rPr>
              <a:t> </a:t>
            </a:r>
            <a:r>
              <a:rPr lang="en-US" b="1" spc="-10" dirty="0">
                <a:cs typeface="Arial" panose="020B0604020202020204" pitchFamily="34" charset="0"/>
              </a:rPr>
              <a:t>cares?</a:t>
            </a:r>
            <a:endParaRPr lang="en-US" dirty="0">
              <a:cs typeface="Arial" panose="020B0604020202020204" pitchFamily="34" charset="0"/>
            </a:endParaRPr>
          </a:p>
          <a:p>
            <a:pPr marL="249554" indent="-236854">
              <a:buClr>
                <a:srgbClr val="010000"/>
              </a:buClr>
              <a:buFont typeface="Tahoma"/>
              <a:buChar char="•"/>
              <a:tabLst>
                <a:tab pos="250190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Who cares </a:t>
            </a:r>
            <a:r>
              <a:rPr lang="en-US" b="1" dirty="0">
                <a:cs typeface="Arial" panose="020B0604020202020204" pitchFamily="34" charset="0"/>
              </a:rPr>
              <a:t>the</a:t>
            </a:r>
            <a:r>
              <a:rPr lang="en-US" b="1" spc="-70" dirty="0">
                <a:cs typeface="Arial" panose="020B0604020202020204" pitchFamily="34" charset="0"/>
              </a:rPr>
              <a:t> </a:t>
            </a:r>
            <a:r>
              <a:rPr lang="en-US" b="1" spc="-10" dirty="0">
                <a:cs typeface="Arial" panose="020B0604020202020204" pitchFamily="34" charset="0"/>
              </a:rPr>
              <a:t>most?</a:t>
            </a:r>
            <a:endParaRPr lang="en-US" dirty="0">
              <a:cs typeface="Arial" panose="020B0604020202020204" pitchFamily="34" charset="0"/>
            </a:endParaRPr>
          </a:p>
          <a:p>
            <a:pPr marL="249554" indent="-236854">
              <a:spcBef>
                <a:spcPts val="5"/>
              </a:spcBef>
              <a:buClr>
                <a:srgbClr val="010000"/>
              </a:buClr>
              <a:buFont typeface="Tahoma"/>
              <a:buChar char="•"/>
              <a:tabLst>
                <a:tab pos="250190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Who should</a:t>
            </a:r>
            <a:r>
              <a:rPr lang="en-US" b="1" spc="-80" dirty="0">
                <a:cs typeface="Arial" panose="020B0604020202020204" pitchFamily="34" charset="0"/>
              </a:rPr>
              <a:t> </a:t>
            </a:r>
            <a:r>
              <a:rPr lang="en-US" b="1" spc="-10" dirty="0">
                <a:cs typeface="Arial" panose="020B0604020202020204" pitchFamily="34" charset="0"/>
              </a:rPr>
              <a:t>care?</a:t>
            </a:r>
            <a:endParaRPr lang="en-US" dirty="0">
              <a:cs typeface="Arial" panose="020B0604020202020204" pitchFamily="34" charset="0"/>
            </a:endParaRPr>
          </a:p>
          <a:p>
            <a:pPr marL="249554" indent="-236854">
              <a:buClr>
                <a:srgbClr val="010000"/>
              </a:buClr>
              <a:buFont typeface="Tahoma"/>
              <a:buChar char="•"/>
              <a:tabLst>
                <a:tab pos="250190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How do you reach</a:t>
            </a:r>
            <a:r>
              <a:rPr lang="en-US" b="1" spc="-20" dirty="0">
                <a:cs typeface="Arial" panose="020B0604020202020204" pitchFamily="34" charset="0"/>
              </a:rPr>
              <a:t> </a:t>
            </a:r>
            <a:r>
              <a:rPr lang="en-US" b="1" spc="-5" dirty="0">
                <a:cs typeface="Arial" panose="020B0604020202020204" pitchFamily="34" charset="0"/>
              </a:rPr>
              <a:t>them?</a:t>
            </a:r>
            <a:endParaRPr lang="en-US" dirty="0">
              <a:cs typeface="Arial" panose="020B0604020202020204" pitchFamily="34" charset="0"/>
            </a:endParaRPr>
          </a:p>
          <a:p>
            <a:pPr marL="249554" indent="-236854">
              <a:spcBef>
                <a:spcPts val="5"/>
              </a:spcBef>
              <a:buClr>
                <a:srgbClr val="010000"/>
              </a:buClr>
              <a:buFont typeface="Tahoma"/>
              <a:buChar char="•"/>
              <a:tabLst>
                <a:tab pos="250190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How do you </a:t>
            </a:r>
            <a:r>
              <a:rPr lang="en-US" b="1" dirty="0">
                <a:cs typeface="Arial" panose="020B0604020202020204" pitchFamily="34" charset="0"/>
              </a:rPr>
              <a:t>best </a:t>
            </a:r>
            <a:r>
              <a:rPr lang="en-US" b="1" spc="-5" dirty="0">
                <a:cs typeface="Arial" panose="020B0604020202020204" pitchFamily="34" charset="0"/>
              </a:rPr>
              <a:t>“communicate” with</a:t>
            </a:r>
            <a:r>
              <a:rPr lang="en-US" b="1" spc="-25" dirty="0">
                <a:cs typeface="Arial" panose="020B0604020202020204" pitchFamily="34" charset="0"/>
              </a:rPr>
              <a:t> </a:t>
            </a:r>
            <a:r>
              <a:rPr lang="en-US" b="1" spc="-5" dirty="0">
                <a:cs typeface="Arial" panose="020B0604020202020204" pitchFamily="34" charset="0"/>
              </a:rPr>
              <a:t>them?</a:t>
            </a:r>
            <a:endParaRPr lang="en-US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0A01C6-4986-482D-9499-F8F0F62AF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0"/>
            <a:ext cx="8534400" cy="685800"/>
          </a:xfrm>
        </p:spPr>
        <p:txBody>
          <a:bodyPr/>
          <a:lstStyle/>
          <a:p>
            <a:r>
              <a:rPr lang="en-US" spc="-5" dirty="0"/>
              <a:t>Public </a:t>
            </a:r>
            <a:r>
              <a:rPr lang="en-US" dirty="0"/>
              <a:t>Information</a:t>
            </a:r>
            <a:r>
              <a:rPr lang="en-US" spc="-55" dirty="0"/>
              <a:t> and Outreach </a:t>
            </a:r>
            <a:r>
              <a:rPr lang="en-US" dirty="0"/>
              <a:t>Plans</a:t>
            </a:r>
          </a:p>
        </p:txBody>
      </p:sp>
    </p:spTree>
    <p:extLst>
      <p:ext uri="{BB962C8B-B14F-4D97-AF65-F5344CB8AC3E}">
        <p14:creationId xmlns:p14="http://schemas.microsoft.com/office/powerpoint/2010/main" val="45385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CBDB6E-D2E1-4F63-825B-473CEFC99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</a:pP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Successful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work zone public information and outreach  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campaigns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generally incorporate three</a:t>
            </a:r>
            <a:r>
              <a:rPr lang="en-US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messages: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78939" indent="-295275">
              <a:lnSpc>
                <a:spcPct val="100000"/>
              </a:lnSpc>
              <a:buAutoNum type="arabicPeriod"/>
              <a:tabLst>
                <a:tab pos="1679575" algn="l"/>
              </a:tabLst>
            </a:pPr>
            <a:r>
              <a:rPr lang="en-US" sz="4000" spc="-5" dirty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en-US" sz="4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10" dirty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78939" indent="-295275">
              <a:lnSpc>
                <a:spcPct val="100000"/>
              </a:lnSpc>
              <a:buAutoNum type="arabicPeriod"/>
              <a:tabLst>
                <a:tab pos="1679575" algn="l"/>
              </a:tabLst>
            </a:pPr>
            <a:r>
              <a:rPr lang="en-US" sz="4000" spc="-5" dirty="0">
                <a:latin typeface="Arial" panose="020B0604020202020204" pitchFamily="34" charset="0"/>
                <a:cs typeface="Arial" panose="020B0604020202020204" pitchFamily="34" charset="0"/>
              </a:rPr>
              <a:t>Plan ahead to minimize</a:t>
            </a:r>
            <a:r>
              <a:rPr lang="en-US" sz="4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5" dirty="0">
                <a:latin typeface="Arial" panose="020B0604020202020204" pitchFamily="34" charset="0"/>
                <a:cs typeface="Arial" panose="020B0604020202020204" pitchFamily="34" charset="0"/>
              </a:rPr>
              <a:t>delay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78305" indent="-294640">
              <a:lnSpc>
                <a:spcPct val="100000"/>
              </a:lnSpc>
              <a:buAutoNum type="arabicPeriod"/>
              <a:tabLst>
                <a:tab pos="1678939" algn="l"/>
              </a:tabLst>
            </a:pPr>
            <a:r>
              <a:rPr lang="en-US" sz="4000" spc="-5" dirty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40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10" dirty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AC406B-D720-4862-BAF2-6C9468F9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Public </a:t>
            </a:r>
            <a:r>
              <a:rPr lang="en-US" dirty="0"/>
              <a:t>Information</a:t>
            </a:r>
            <a:r>
              <a:rPr lang="en-US" spc="-55" dirty="0"/>
              <a:t> and Outreach </a:t>
            </a:r>
            <a:r>
              <a:rPr lang="en-US" dirty="0"/>
              <a:t>Plans</a:t>
            </a:r>
          </a:p>
        </p:txBody>
      </p:sp>
    </p:spTree>
    <p:extLst>
      <p:ext uri="{BB962C8B-B14F-4D97-AF65-F5344CB8AC3E}">
        <p14:creationId xmlns:p14="http://schemas.microsoft.com/office/powerpoint/2010/main" val="152957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3440CC-2095-460B-B043-324C44CD4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i="1" u="sng" spc="-5" dirty="0">
                <a:cs typeface="Tahoma"/>
              </a:rPr>
              <a:t>Safety</a:t>
            </a:r>
            <a:r>
              <a:rPr lang="en-US" b="1" i="1" u="sng" spc="-75" dirty="0">
                <a:cs typeface="Tahoma"/>
              </a:rPr>
              <a:t> </a:t>
            </a:r>
            <a:r>
              <a:rPr lang="en-US" b="1" i="1" u="sng" dirty="0">
                <a:cs typeface="Tahoma"/>
              </a:rPr>
              <a:t>First</a:t>
            </a:r>
            <a:endParaRPr lang="en-US" u="sng" dirty="0">
              <a:cs typeface="Times New Roman"/>
            </a:endParaRPr>
          </a:p>
          <a:p>
            <a:pPr marL="170815" indent="-158115">
              <a:buClr>
                <a:srgbClr val="010000"/>
              </a:buClr>
              <a:tabLst>
                <a:tab pos="208279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Protecting </a:t>
            </a:r>
            <a:r>
              <a:rPr lang="en-US" b="1" spc="-10" dirty="0">
                <a:cs typeface="Arial" panose="020B0604020202020204" pitchFamily="34" charset="0"/>
              </a:rPr>
              <a:t>themselves </a:t>
            </a:r>
            <a:r>
              <a:rPr lang="en-US" b="1" spc="-5" dirty="0">
                <a:cs typeface="Arial" panose="020B0604020202020204" pitchFamily="34" charset="0"/>
              </a:rPr>
              <a:t>and highway</a:t>
            </a:r>
            <a:r>
              <a:rPr lang="en-US" b="1" spc="85" dirty="0">
                <a:cs typeface="Arial" panose="020B0604020202020204" pitchFamily="34" charset="0"/>
              </a:rPr>
              <a:t> </a:t>
            </a:r>
            <a:r>
              <a:rPr lang="en-US" b="1" spc="-5" dirty="0">
                <a:cs typeface="Arial" panose="020B0604020202020204" pitchFamily="34" charset="0"/>
              </a:rPr>
              <a:t>workers</a:t>
            </a:r>
            <a:endParaRPr lang="en-US" b="1" dirty="0">
              <a:cs typeface="Arial" panose="020B0604020202020204" pitchFamily="34" charset="0"/>
            </a:endParaRPr>
          </a:p>
          <a:p>
            <a:pPr marL="170815" marR="5080" indent="-158115">
              <a:buClr>
                <a:srgbClr val="010000"/>
              </a:buClr>
              <a:tabLst>
                <a:tab pos="208279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Rules / guidelines of work zones (posted </a:t>
            </a:r>
            <a:r>
              <a:rPr lang="en-US" b="1" spc="-10" dirty="0">
                <a:cs typeface="Arial" panose="020B0604020202020204" pitchFamily="34" charset="0"/>
              </a:rPr>
              <a:t>speed  </a:t>
            </a:r>
            <a:r>
              <a:rPr lang="en-US" b="1" spc="-5" dirty="0">
                <a:cs typeface="Arial" panose="020B0604020202020204" pitchFamily="34" charset="0"/>
              </a:rPr>
              <a:t>limits, stay alert, lane changes, </a:t>
            </a:r>
            <a:r>
              <a:rPr lang="en-US" b="1" spc="-10" dirty="0">
                <a:cs typeface="Arial" panose="020B0604020202020204" pitchFamily="34" charset="0"/>
              </a:rPr>
              <a:t>slowing </a:t>
            </a:r>
            <a:r>
              <a:rPr lang="en-US" b="1" spc="-5" dirty="0">
                <a:cs typeface="Arial" panose="020B0604020202020204" pitchFamily="34" charset="0"/>
              </a:rPr>
              <a:t>traffic,</a:t>
            </a:r>
            <a:r>
              <a:rPr lang="en-US" b="1" spc="95" dirty="0">
                <a:cs typeface="Arial" panose="020B0604020202020204" pitchFamily="34" charset="0"/>
              </a:rPr>
              <a:t> </a:t>
            </a:r>
            <a:r>
              <a:rPr lang="en-US" b="1" spc="-10" dirty="0">
                <a:cs typeface="Arial" panose="020B0604020202020204" pitchFamily="34" charset="0"/>
              </a:rPr>
              <a:t>etc.)</a:t>
            </a:r>
            <a:endParaRPr lang="en-US" b="1" dirty="0">
              <a:cs typeface="Arial" panose="020B0604020202020204" pitchFamily="34" charset="0"/>
            </a:endParaRPr>
          </a:p>
          <a:p>
            <a:pPr marL="170815" marR="1022985" indent="-158115">
              <a:buClr>
                <a:srgbClr val="010000"/>
              </a:buClr>
              <a:tabLst>
                <a:tab pos="208279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Warnings about increased traffic fines and  </a:t>
            </a:r>
            <a:r>
              <a:rPr lang="en-US" b="1" spc="-10" dirty="0">
                <a:cs typeface="Arial" panose="020B0604020202020204" pitchFamily="34" charset="0"/>
              </a:rPr>
              <a:t>enforcement.</a:t>
            </a:r>
            <a:endParaRPr lang="en-US" b="1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B3ED43-61A3-4CD5-AD8F-602F6F97E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Public </a:t>
            </a:r>
            <a:r>
              <a:rPr lang="en-US" dirty="0"/>
              <a:t>Information</a:t>
            </a:r>
            <a:r>
              <a:rPr lang="en-US" spc="-55" dirty="0"/>
              <a:t> and Outreach </a:t>
            </a:r>
            <a:r>
              <a:rPr lang="en-US" dirty="0"/>
              <a:t>Plans</a:t>
            </a:r>
          </a:p>
        </p:txBody>
      </p:sp>
    </p:spTree>
    <p:extLst>
      <p:ext uri="{BB962C8B-B14F-4D97-AF65-F5344CB8AC3E}">
        <p14:creationId xmlns:p14="http://schemas.microsoft.com/office/powerpoint/2010/main" val="18976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8E06C0-0381-4991-B182-0A84F6259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Negative Consequences of Work Zones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7732BE-DF19-42A8-8DF1-B534FC36365A}"/>
              </a:ext>
            </a:extLst>
          </p:cNvPr>
          <p:cNvSpPr/>
          <p:nvPr/>
        </p:nvSpPr>
        <p:spPr>
          <a:xfrm>
            <a:off x="6324600" y="5257800"/>
            <a:ext cx="289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Fatality Analysis Reporting System (FARS) 2015 and 2016 Final and 2017 Annual Report File, National Highway Traffic Safety Administration (NHTSA).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3BBDF0C-F8E4-4A43-A67A-3C37CA927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1" y="1653540"/>
            <a:ext cx="3429000" cy="2083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49C495-EDBB-4BB2-BD73-F7E997B17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498" y="1653541"/>
            <a:ext cx="3467501" cy="2308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81D381-8233-49C7-8A1D-78F74C787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320" y="4019448"/>
            <a:ext cx="4038600" cy="235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47D2A2-5D01-44E7-B9C5-440E7F58D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5080" indent="0">
              <a:lnSpc>
                <a:spcPct val="100000"/>
              </a:lnSpc>
              <a:buNone/>
            </a:pPr>
            <a:endParaRPr lang="en-US" b="1" i="1" spc="-5" dirty="0">
              <a:cs typeface="Tahoma"/>
            </a:endParaRPr>
          </a:p>
          <a:p>
            <a:pPr marL="0" marR="5080" indent="0">
              <a:lnSpc>
                <a:spcPct val="100000"/>
              </a:lnSpc>
              <a:buNone/>
            </a:pPr>
            <a:r>
              <a:rPr lang="en-US" b="1" i="1" u="sng" spc="-5" dirty="0">
                <a:cs typeface="Tahoma"/>
              </a:rPr>
              <a:t>Plan Ahead to Minimize Delay and  Frustration</a:t>
            </a:r>
            <a:r>
              <a:rPr lang="en-US" b="1" i="1" spc="-5" dirty="0">
                <a:cs typeface="Tahoma"/>
              </a:rPr>
              <a:t>:</a:t>
            </a:r>
            <a:endParaRPr lang="en-US" b="1" i="1" dirty="0">
              <a:cs typeface="Tahoma"/>
            </a:endParaRPr>
          </a:p>
          <a:p>
            <a:pPr marL="286385" indent="-273685">
              <a:buClr>
                <a:srgbClr val="010000"/>
              </a:buClr>
              <a:tabLst>
                <a:tab pos="287020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Convey travel times or</a:t>
            </a:r>
            <a:r>
              <a:rPr lang="en-US" b="1" spc="30" dirty="0">
                <a:cs typeface="Arial" panose="020B0604020202020204" pitchFamily="34" charset="0"/>
              </a:rPr>
              <a:t> </a:t>
            </a:r>
            <a:r>
              <a:rPr lang="en-US" b="1" spc="-5" dirty="0">
                <a:cs typeface="Arial" panose="020B0604020202020204" pitchFamily="34" charset="0"/>
              </a:rPr>
              <a:t>delays</a:t>
            </a:r>
            <a:endParaRPr lang="en-US" b="1" dirty="0">
              <a:cs typeface="Arial" panose="020B0604020202020204" pitchFamily="34" charset="0"/>
            </a:endParaRPr>
          </a:p>
          <a:p>
            <a:pPr marL="286385" indent="-273685">
              <a:buClr>
                <a:srgbClr val="010000"/>
              </a:buClr>
              <a:tabLst>
                <a:tab pos="287020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Alternate</a:t>
            </a:r>
            <a:r>
              <a:rPr lang="en-US" b="1" spc="-50" dirty="0">
                <a:cs typeface="Arial" panose="020B0604020202020204" pitchFamily="34" charset="0"/>
              </a:rPr>
              <a:t> </a:t>
            </a:r>
            <a:r>
              <a:rPr lang="en-US" b="1" spc="-5" dirty="0">
                <a:cs typeface="Arial" panose="020B0604020202020204" pitchFamily="34" charset="0"/>
              </a:rPr>
              <a:t>routes</a:t>
            </a:r>
            <a:endParaRPr lang="en-US" b="1" dirty="0">
              <a:cs typeface="Arial" panose="020B0604020202020204" pitchFamily="34" charset="0"/>
            </a:endParaRPr>
          </a:p>
          <a:p>
            <a:pPr marL="286385" indent="-273685">
              <a:buClr>
                <a:srgbClr val="010000"/>
              </a:buClr>
              <a:tabLst>
                <a:tab pos="287020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Different modes of travel</a:t>
            </a:r>
            <a:r>
              <a:rPr lang="en-US" b="1" spc="55" dirty="0">
                <a:cs typeface="Arial" panose="020B0604020202020204" pitchFamily="34" charset="0"/>
              </a:rPr>
              <a:t> </a:t>
            </a:r>
            <a:r>
              <a:rPr lang="en-US" b="1" spc="-5" dirty="0">
                <a:cs typeface="Arial" panose="020B0604020202020204" pitchFamily="34" charset="0"/>
              </a:rPr>
              <a:t>available</a:t>
            </a:r>
            <a:endParaRPr lang="en-US" b="1" dirty="0">
              <a:cs typeface="Arial" panose="020B0604020202020204" pitchFamily="34" charset="0"/>
            </a:endParaRPr>
          </a:p>
          <a:p>
            <a:pPr marL="286385" indent="-273685">
              <a:buClr>
                <a:srgbClr val="010000"/>
              </a:buClr>
              <a:tabLst>
                <a:tab pos="287020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Encourage flex</a:t>
            </a:r>
            <a:r>
              <a:rPr lang="en-US" b="1" spc="-45" dirty="0">
                <a:cs typeface="Arial" panose="020B0604020202020204" pitchFamily="34" charset="0"/>
              </a:rPr>
              <a:t> </a:t>
            </a:r>
            <a:r>
              <a:rPr lang="en-US" b="1" dirty="0">
                <a:cs typeface="Arial" panose="020B0604020202020204" pitchFamily="34" charset="0"/>
              </a:rPr>
              <a:t>time</a:t>
            </a:r>
          </a:p>
          <a:p>
            <a:pPr marL="286385" indent="-273685">
              <a:buClr>
                <a:srgbClr val="010000"/>
              </a:buClr>
              <a:tabLst>
                <a:tab pos="287020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Give work zone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spc="-5" dirty="0">
                <a:cs typeface="Arial" panose="020B0604020202020204" pitchFamily="34" charset="0"/>
              </a:rPr>
              <a:t>details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6D131F-7482-4377-A969-C5E46B077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Public </a:t>
            </a:r>
            <a:r>
              <a:rPr lang="en-US" dirty="0"/>
              <a:t>Information</a:t>
            </a:r>
            <a:r>
              <a:rPr lang="en-US" spc="-55" dirty="0"/>
              <a:t> and Outreach </a:t>
            </a:r>
            <a:r>
              <a:rPr lang="en-US" dirty="0"/>
              <a:t>Plans</a:t>
            </a:r>
          </a:p>
        </p:txBody>
      </p:sp>
    </p:spTree>
    <p:extLst>
      <p:ext uri="{BB962C8B-B14F-4D97-AF65-F5344CB8AC3E}">
        <p14:creationId xmlns:p14="http://schemas.microsoft.com/office/powerpoint/2010/main" val="166926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2E208D-4272-4BB1-AE38-4740B7621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76400"/>
            <a:ext cx="8610600" cy="47244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tabLst>
                <a:tab pos="478790" algn="l"/>
              </a:tabLst>
            </a:pPr>
            <a:r>
              <a:rPr lang="en-US" b="1" i="1" u="sng" spc="-5" dirty="0">
                <a:cs typeface="Tahoma"/>
              </a:rPr>
              <a:t>We</a:t>
            </a:r>
            <a:r>
              <a:rPr lang="en-US" b="1" i="1" u="sng" spc="-85" dirty="0">
                <a:cs typeface="Tahoma"/>
              </a:rPr>
              <a:t> </a:t>
            </a:r>
            <a:r>
              <a:rPr lang="en-US" b="1" i="1" u="sng" spc="-10" dirty="0">
                <a:cs typeface="Tahoma"/>
              </a:rPr>
              <a:t>Care</a:t>
            </a:r>
            <a:r>
              <a:rPr lang="en-US" b="1" i="1" spc="-10" dirty="0">
                <a:cs typeface="Tahoma"/>
              </a:rPr>
              <a:t>:</a:t>
            </a:r>
            <a:endParaRPr lang="en-US" i="1" dirty="0">
              <a:cs typeface="Tahoma"/>
            </a:endParaRPr>
          </a:p>
          <a:p>
            <a:pPr marL="330200" marR="5080" indent="-317500">
              <a:buClr>
                <a:srgbClr val="010000"/>
              </a:buClr>
              <a:tabLst>
                <a:tab pos="287020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All necessary steps have been taken to make  things</a:t>
            </a:r>
            <a:r>
              <a:rPr lang="en-US" b="1" spc="-65" dirty="0">
                <a:cs typeface="Arial" panose="020B0604020202020204" pitchFamily="34" charset="0"/>
              </a:rPr>
              <a:t> </a:t>
            </a:r>
            <a:r>
              <a:rPr lang="en-US" b="1" spc="-10" dirty="0">
                <a:cs typeface="Arial" panose="020B0604020202020204" pitchFamily="34" charset="0"/>
              </a:rPr>
              <a:t>easier.</a:t>
            </a:r>
            <a:endParaRPr lang="en-US" b="1" dirty="0">
              <a:cs typeface="Arial" panose="020B0604020202020204" pitchFamily="34" charset="0"/>
            </a:endParaRPr>
          </a:p>
          <a:p>
            <a:pPr marL="287020" indent="-274320">
              <a:buClr>
                <a:srgbClr val="010000"/>
              </a:buClr>
              <a:tabLst>
                <a:tab pos="287655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Considered their needs,</a:t>
            </a:r>
            <a:r>
              <a:rPr lang="en-US" b="1" spc="-10" dirty="0">
                <a:cs typeface="Arial" panose="020B0604020202020204" pitchFamily="34" charset="0"/>
              </a:rPr>
              <a:t> </a:t>
            </a:r>
            <a:r>
              <a:rPr lang="en-US" b="1" spc="-5" dirty="0">
                <a:cs typeface="Arial" panose="020B0604020202020204" pitchFamily="34" charset="0"/>
              </a:rPr>
              <a:t>listened.</a:t>
            </a:r>
            <a:endParaRPr lang="en-US" b="1" dirty="0">
              <a:cs typeface="Arial" panose="020B0604020202020204" pitchFamily="34" charset="0"/>
            </a:endParaRPr>
          </a:p>
          <a:p>
            <a:pPr marL="287020" indent="-274320">
              <a:buClr>
                <a:srgbClr val="010000"/>
              </a:buClr>
              <a:tabLst>
                <a:tab pos="287655" algn="l"/>
              </a:tabLst>
            </a:pPr>
            <a:r>
              <a:rPr lang="en-US" b="1" spc="-10" dirty="0">
                <a:cs typeface="Arial" panose="020B0604020202020204" pitchFamily="34" charset="0"/>
              </a:rPr>
              <a:t>Benefits </a:t>
            </a:r>
            <a:r>
              <a:rPr lang="en-US" b="1" spc="-5" dirty="0">
                <a:cs typeface="Arial" panose="020B0604020202020204" pitchFamily="34" charset="0"/>
              </a:rPr>
              <a:t>of the project to</a:t>
            </a:r>
            <a:r>
              <a:rPr lang="en-US" b="1" spc="40" dirty="0">
                <a:cs typeface="Arial" panose="020B0604020202020204" pitchFamily="34" charset="0"/>
              </a:rPr>
              <a:t> </a:t>
            </a:r>
            <a:r>
              <a:rPr lang="en-US" b="1" spc="-5" dirty="0">
                <a:cs typeface="Arial" panose="020B0604020202020204" pitchFamily="34" charset="0"/>
              </a:rPr>
              <a:t>them.</a:t>
            </a:r>
            <a:endParaRPr lang="en-US" b="1" dirty="0">
              <a:cs typeface="Arial" panose="020B0604020202020204" pitchFamily="34" charset="0"/>
            </a:endParaRPr>
          </a:p>
          <a:p>
            <a:pPr marL="287020" indent="-274320">
              <a:buClr>
                <a:srgbClr val="010000"/>
              </a:buClr>
              <a:tabLst>
                <a:tab pos="287655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We’ve gone above and</a:t>
            </a:r>
            <a:r>
              <a:rPr lang="en-US" b="1" spc="-15" dirty="0">
                <a:cs typeface="Arial" panose="020B0604020202020204" pitchFamily="34" charset="0"/>
              </a:rPr>
              <a:t> </a:t>
            </a:r>
            <a:r>
              <a:rPr lang="en-US" b="1" spc="-5" dirty="0">
                <a:cs typeface="Arial" panose="020B0604020202020204" pitchFamily="34" charset="0"/>
              </a:rPr>
              <a:t>beyond.</a:t>
            </a:r>
            <a:endParaRPr lang="en-US" b="1" dirty="0">
              <a:cs typeface="Arial" panose="020B0604020202020204" pitchFamily="34" charset="0"/>
            </a:endParaRPr>
          </a:p>
          <a:p>
            <a:pPr marL="329565" marR="18415" indent="-316865">
              <a:buClr>
                <a:srgbClr val="010000"/>
              </a:buClr>
              <a:tabLst>
                <a:tab pos="287655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Keep them informed (type of work, duration,  benefits, periodic</a:t>
            </a:r>
            <a:r>
              <a:rPr lang="en-US" b="1" spc="-10" dirty="0">
                <a:cs typeface="Arial" panose="020B0604020202020204" pitchFamily="34" charset="0"/>
              </a:rPr>
              <a:t> </a:t>
            </a:r>
            <a:r>
              <a:rPr lang="en-US" b="1" spc="-5" dirty="0">
                <a:cs typeface="Arial" panose="020B0604020202020204" pitchFamily="34" charset="0"/>
              </a:rPr>
              <a:t>updates).</a:t>
            </a:r>
            <a:endParaRPr lang="en-US" b="1" dirty="0">
              <a:cs typeface="Arial" panose="020B0604020202020204" pitchFamily="34" charset="0"/>
            </a:endParaRPr>
          </a:p>
          <a:p>
            <a:pPr marL="287020" indent="-274320">
              <a:buClr>
                <a:srgbClr val="010000"/>
              </a:buClr>
              <a:tabLst>
                <a:tab pos="287655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Do what we</a:t>
            </a:r>
            <a:r>
              <a:rPr lang="en-US" b="1" spc="-30" dirty="0">
                <a:cs typeface="Arial" panose="020B0604020202020204" pitchFamily="34" charset="0"/>
              </a:rPr>
              <a:t> </a:t>
            </a:r>
            <a:r>
              <a:rPr lang="en-US" b="1" spc="-5" dirty="0">
                <a:cs typeface="Arial" panose="020B0604020202020204" pitchFamily="34" charset="0"/>
              </a:rPr>
              <a:t>say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0DC29F-93A4-4C43-9DFE-65E70E47E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Public </a:t>
            </a:r>
            <a:r>
              <a:rPr lang="en-US" dirty="0"/>
              <a:t>Information</a:t>
            </a:r>
            <a:r>
              <a:rPr lang="en-US" spc="-55" dirty="0"/>
              <a:t> and Outreach </a:t>
            </a:r>
            <a:r>
              <a:rPr lang="en-US" dirty="0"/>
              <a:t>Plans</a:t>
            </a:r>
          </a:p>
        </p:txBody>
      </p:sp>
    </p:spTree>
    <p:extLst>
      <p:ext uri="{BB962C8B-B14F-4D97-AF65-F5344CB8AC3E}">
        <p14:creationId xmlns:p14="http://schemas.microsoft.com/office/powerpoint/2010/main" val="16887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CCB4C2-3A4F-4D25-AB52-C698CC8C4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600200"/>
            <a:ext cx="4800600" cy="4724400"/>
          </a:xfrm>
        </p:spPr>
        <p:txBody>
          <a:bodyPr/>
          <a:lstStyle/>
          <a:p>
            <a:pPr marL="227329" indent="-214629">
              <a:buClr>
                <a:srgbClr val="010000"/>
              </a:buClr>
              <a:tabLst>
                <a:tab pos="187960" algn="l"/>
              </a:tabLst>
            </a:pPr>
            <a:r>
              <a:rPr lang="en-US" sz="2000" b="1" spc="-5" dirty="0">
                <a:solidFill>
                  <a:schemeClr val="tx1"/>
                </a:solidFill>
                <a:cs typeface="Arial" panose="020B0604020202020204" pitchFamily="34" charset="0"/>
              </a:rPr>
              <a:t>Project</a:t>
            </a:r>
            <a:r>
              <a:rPr lang="en-US" sz="2000" b="1" spc="-95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000" b="1" spc="-5" dirty="0">
                <a:solidFill>
                  <a:schemeClr val="tx1"/>
                </a:solidFill>
                <a:cs typeface="Arial" panose="020B0604020202020204" pitchFamily="34" charset="0"/>
              </a:rPr>
              <a:t>website\APPS\Social Media</a:t>
            </a:r>
          </a:p>
          <a:p>
            <a:pPr marL="187325" indent="-174625">
              <a:spcBef>
                <a:spcPts val="434"/>
              </a:spcBef>
              <a:buClr>
                <a:srgbClr val="010000"/>
              </a:buClr>
              <a:tabLst>
                <a:tab pos="187960" algn="l"/>
              </a:tabLst>
            </a:pPr>
            <a:r>
              <a:rPr 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Email\Twitter</a:t>
            </a:r>
            <a:r>
              <a:rPr lang="en-US" sz="2000" b="1" spc="-95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alerts</a:t>
            </a:r>
          </a:p>
          <a:p>
            <a:pPr marL="187325" indent="-174625">
              <a:spcBef>
                <a:spcPts val="445"/>
              </a:spcBef>
              <a:buClr>
                <a:srgbClr val="010000"/>
              </a:buClr>
              <a:tabLst>
                <a:tab pos="187960" algn="l"/>
              </a:tabLst>
            </a:pPr>
            <a:r>
              <a:rPr lang="en-US" sz="2000" b="1" spc="-5" dirty="0">
                <a:solidFill>
                  <a:schemeClr val="tx1"/>
                </a:solidFill>
                <a:cs typeface="Arial" panose="020B0604020202020204" pitchFamily="34" charset="0"/>
              </a:rPr>
              <a:t>Web-connected traffic</a:t>
            </a:r>
            <a:r>
              <a:rPr lang="en-US" sz="2000" b="1" spc="-8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000" b="1" spc="-5" dirty="0">
                <a:solidFill>
                  <a:schemeClr val="tx1"/>
                </a:solidFill>
                <a:cs typeface="Arial" panose="020B0604020202020204" pitchFamily="34" charset="0"/>
              </a:rPr>
              <a:t>cameras</a:t>
            </a:r>
          </a:p>
          <a:p>
            <a:pPr marL="227329" marR="5080" indent="-214629">
              <a:spcBef>
                <a:spcPts val="434"/>
              </a:spcBef>
              <a:buClr>
                <a:srgbClr val="010000"/>
              </a:buClr>
              <a:tabLst>
                <a:tab pos="187960" algn="l"/>
              </a:tabLst>
            </a:pPr>
            <a:r>
              <a:rPr lang="en-US" sz="2000" b="1" spc="-5" dirty="0">
                <a:solidFill>
                  <a:schemeClr val="tx1"/>
                </a:solidFill>
                <a:cs typeface="Arial" panose="020B0604020202020204" pitchFamily="34" charset="0"/>
              </a:rPr>
              <a:t>Direct mail </a:t>
            </a:r>
            <a:r>
              <a:rPr 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(community </a:t>
            </a:r>
            <a:r>
              <a:rPr lang="en-US" sz="2000" b="1" spc="-5" dirty="0">
                <a:solidFill>
                  <a:schemeClr val="tx1"/>
                </a:solidFill>
                <a:cs typeface="Arial" panose="020B0604020202020204" pitchFamily="34" charset="0"/>
              </a:rPr>
              <a:t>contact </a:t>
            </a:r>
            <a:r>
              <a:rPr 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letter,  </a:t>
            </a:r>
            <a:r>
              <a:rPr lang="en-US" sz="2000" b="1" spc="-5" dirty="0">
                <a:solidFill>
                  <a:schemeClr val="tx1"/>
                </a:solidFill>
                <a:cs typeface="Arial" panose="020B0604020202020204" pitchFamily="34" charset="0"/>
              </a:rPr>
              <a:t>other</a:t>
            </a:r>
            <a:r>
              <a:rPr lang="en-US" sz="2000" b="1" spc="-9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000" b="1" spc="-5" dirty="0">
                <a:solidFill>
                  <a:schemeClr val="tx1"/>
                </a:solidFill>
                <a:cs typeface="Arial" panose="020B0604020202020204" pitchFamily="34" charset="0"/>
              </a:rPr>
              <a:t>materials)</a:t>
            </a:r>
          </a:p>
          <a:p>
            <a:pPr marL="187325" indent="-174625">
              <a:spcBef>
                <a:spcPts val="445"/>
              </a:spcBef>
              <a:buClr>
                <a:srgbClr val="010000"/>
              </a:buClr>
              <a:tabLst>
                <a:tab pos="187960" algn="l"/>
              </a:tabLst>
            </a:pPr>
            <a:r>
              <a:rPr lang="en-US" sz="2000" b="1" spc="-5" dirty="0">
                <a:solidFill>
                  <a:schemeClr val="tx1"/>
                </a:solidFill>
                <a:cs typeface="Arial" panose="020B0604020202020204" pitchFamily="34" charset="0"/>
              </a:rPr>
              <a:t>Brochures/flyers/fact</a:t>
            </a:r>
            <a:r>
              <a:rPr lang="en-US" sz="2000" b="1" spc="-75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000" b="1" spc="-5" dirty="0">
                <a:solidFill>
                  <a:schemeClr val="tx1"/>
                </a:solidFill>
                <a:cs typeface="Arial" panose="020B0604020202020204" pitchFamily="34" charset="0"/>
              </a:rPr>
              <a:t>sheets</a:t>
            </a:r>
          </a:p>
          <a:p>
            <a:pPr marL="187325" indent="-174625">
              <a:spcBef>
                <a:spcPts val="434"/>
              </a:spcBef>
              <a:buClr>
                <a:srgbClr val="010000"/>
              </a:buClr>
              <a:tabLst>
                <a:tab pos="187960" algn="l"/>
              </a:tabLst>
            </a:pPr>
            <a:r>
              <a:rPr lang="en-US" sz="2000" b="1" spc="-5" dirty="0">
                <a:solidFill>
                  <a:schemeClr val="tx1"/>
                </a:solidFill>
                <a:cs typeface="Arial" panose="020B0604020202020204" pitchFamily="34" charset="0"/>
              </a:rPr>
              <a:t>Newsletter</a:t>
            </a:r>
          </a:p>
          <a:p>
            <a:pPr marL="187325" indent="-174625">
              <a:spcBef>
                <a:spcPts val="434"/>
              </a:spcBef>
              <a:buClr>
                <a:srgbClr val="010000"/>
              </a:buClr>
              <a:tabLst>
                <a:tab pos="187960" algn="l"/>
              </a:tabLst>
            </a:pPr>
            <a:r>
              <a:rPr lang="en-US" sz="2000" b="1" spc="-5" dirty="0">
                <a:solidFill>
                  <a:schemeClr val="tx1"/>
                </a:solidFill>
                <a:cs typeface="Arial" panose="020B0604020202020204" pitchFamily="34" charset="0"/>
              </a:rPr>
              <a:t>Public</a:t>
            </a:r>
            <a:r>
              <a:rPr lang="en-US" sz="2000" b="1" spc="5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000" b="1" spc="-5" dirty="0">
                <a:solidFill>
                  <a:schemeClr val="tx1"/>
                </a:solidFill>
                <a:cs typeface="Arial" panose="020B0604020202020204" pitchFamily="34" charset="0"/>
              </a:rPr>
              <a:t>meetings/workshops/events</a:t>
            </a:r>
          </a:p>
          <a:p>
            <a:pPr marL="227329" marR="409575" indent="-214629">
              <a:spcBef>
                <a:spcPts val="445"/>
              </a:spcBef>
              <a:buClr>
                <a:srgbClr val="010000"/>
              </a:buClr>
              <a:tabLst>
                <a:tab pos="187960" algn="l"/>
              </a:tabLst>
            </a:pPr>
            <a:r>
              <a:rPr 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Project model display with</a:t>
            </a:r>
            <a:r>
              <a:rPr lang="en-US" sz="2000" b="1" spc="-11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related  </a:t>
            </a:r>
            <a:r>
              <a:rPr lang="en-US" sz="2000" b="1" spc="-5" dirty="0">
                <a:solidFill>
                  <a:schemeClr val="tx1"/>
                </a:solidFill>
                <a:cs typeface="Arial" panose="020B0604020202020204" pitchFamily="34" charset="0"/>
              </a:rPr>
              <a:t>information</a:t>
            </a:r>
          </a:p>
          <a:p>
            <a:pPr marL="186690" indent="-173990">
              <a:spcBef>
                <a:spcPts val="434"/>
              </a:spcBef>
              <a:buClr>
                <a:srgbClr val="010000"/>
              </a:buClr>
              <a:tabLst>
                <a:tab pos="187325" algn="l"/>
              </a:tabLst>
            </a:pPr>
            <a:r>
              <a:rPr lang="en-US" sz="2000" b="1" spc="-5" dirty="0">
                <a:solidFill>
                  <a:schemeClr val="tx1"/>
                </a:solidFill>
                <a:cs typeface="Arial" panose="020B0604020202020204" pitchFamily="34" charset="0"/>
              </a:rPr>
              <a:t>Newspapers </a:t>
            </a:r>
            <a:r>
              <a:rPr 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advertising and</a:t>
            </a:r>
            <a:r>
              <a:rPr lang="en-US" sz="2000" b="1" spc="-7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articles</a:t>
            </a:r>
          </a:p>
          <a:p>
            <a:pPr marL="186690" indent="-173990">
              <a:spcBef>
                <a:spcPts val="445"/>
              </a:spcBef>
              <a:buClr>
                <a:srgbClr val="010000"/>
              </a:buClr>
              <a:tabLst>
                <a:tab pos="187325" algn="l"/>
              </a:tabLst>
            </a:pPr>
            <a:r>
              <a:rPr 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TV advertising, articles, </a:t>
            </a:r>
            <a:r>
              <a:rPr lang="en-US" sz="2000" b="1" spc="-5" dirty="0">
                <a:solidFill>
                  <a:schemeClr val="tx1"/>
                </a:solidFill>
                <a:cs typeface="Arial" panose="020B0604020202020204" pitchFamily="34" charset="0"/>
              </a:rPr>
              <a:t>traffic</a:t>
            </a:r>
            <a:r>
              <a:rPr lang="en-US" sz="2000" b="1" spc="-85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000" b="1" spc="-5" dirty="0">
                <a:solidFill>
                  <a:schemeClr val="tx1"/>
                </a:solidFill>
                <a:cs typeface="Arial" panose="020B0604020202020204" pitchFamily="34" charset="0"/>
              </a:rPr>
              <a:t>spots</a:t>
            </a:r>
          </a:p>
          <a:p>
            <a:pPr marL="227329" marR="68580" indent="-214629">
              <a:spcBef>
                <a:spcPts val="434"/>
              </a:spcBef>
              <a:buClr>
                <a:srgbClr val="010000"/>
              </a:buClr>
              <a:tabLst>
                <a:tab pos="187325" algn="l"/>
              </a:tabLst>
            </a:pPr>
            <a:r>
              <a:rPr 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Radio advertising, articles, and</a:t>
            </a:r>
            <a:r>
              <a:rPr lang="en-US" sz="2000" b="1" spc="-105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traffic  </a:t>
            </a:r>
            <a:r>
              <a:rPr lang="en-US" sz="2000" b="1" spc="-5" dirty="0">
                <a:solidFill>
                  <a:schemeClr val="tx1"/>
                </a:solidFill>
                <a:cs typeface="Arial" panose="020B0604020202020204" pitchFamily="34" charset="0"/>
              </a:rPr>
              <a:t>spots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B17EB0-F62C-4032-B7DE-6E5B22703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Public </a:t>
            </a:r>
            <a:r>
              <a:rPr lang="en-US" dirty="0"/>
              <a:t>Information</a:t>
            </a:r>
            <a:r>
              <a:rPr lang="en-US" spc="-55" dirty="0"/>
              <a:t> </a:t>
            </a:r>
            <a:r>
              <a:rPr lang="en-US" dirty="0"/>
              <a:t>Strategies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70CF5F-5596-4D21-BFC9-DF88A7652A53}"/>
              </a:ext>
            </a:extLst>
          </p:cNvPr>
          <p:cNvSpPr/>
          <p:nvPr/>
        </p:nvSpPr>
        <p:spPr>
          <a:xfrm>
            <a:off x="5323114" y="1676400"/>
            <a:ext cx="4572000" cy="43088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6690" indent="-173990">
              <a:lnSpc>
                <a:spcPct val="100000"/>
              </a:lnSpc>
              <a:buClr>
                <a:srgbClr val="010000"/>
              </a:buClr>
              <a:buChar char="•"/>
              <a:tabLst>
                <a:tab pos="187325" algn="l"/>
              </a:tabLs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Google Maps</a:t>
            </a:r>
          </a:p>
          <a:p>
            <a:pPr marL="186690" indent="-173990">
              <a:lnSpc>
                <a:spcPct val="100000"/>
              </a:lnSpc>
              <a:spcBef>
                <a:spcPts val="434"/>
              </a:spcBef>
              <a:buClr>
                <a:srgbClr val="010000"/>
              </a:buClr>
              <a:buChar char="•"/>
              <a:tabLst>
                <a:tab pos="187325" algn="l"/>
              </a:tabLs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lang="en-US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newsletters</a:t>
            </a:r>
          </a:p>
          <a:p>
            <a:pPr marL="186690" indent="-173990">
              <a:lnSpc>
                <a:spcPct val="100000"/>
              </a:lnSpc>
              <a:spcBef>
                <a:spcPts val="445"/>
              </a:spcBef>
              <a:buClr>
                <a:srgbClr val="010000"/>
              </a:buClr>
              <a:buChar char="•"/>
              <a:tabLst>
                <a:tab pos="187325" algn="l"/>
              </a:tabLs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  <a:p>
            <a:pPr marL="186690" indent="-173990">
              <a:lnSpc>
                <a:spcPct val="100000"/>
              </a:lnSpc>
              <a:spcBef>
                <a:spcPts val="434"/>
              </a:spcBef>
              <a:buClr>
                <a:srgbClr val="010000"/>
              </a:buClr>
              <a:buChar char="•"/>
              <a:tabLst>
                <a:tab pos="187325" algn="l"/>
              </a:tabLs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CB 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radio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network (for</a:t>
            </a:r>
            <a:r>
              <a:rPr lang="en-US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truckers)</a:t>
            </a:r>
          </a:p>
          <a:p>
            <a:pPr marL="186690" indent="-173990">
              <a:lnSpc>
                <a:spcPct val="100000"/>
              </a:lnSpc>
              <a:spcBef>
                <a:spcPts val="434"/>
              </a:spcBef>
              <a:buClr>
                <a:srgbClr val="010000"/>
              </a:buClr>
              <a:buChar char="•"/>
              <a:tabLst>
                <a:tab pos="187325" algn="l"/>
              </a:tabLst>
            </a:pP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Information center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b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kiosk</a:t>
            </a:r>
          </a:p>
          <a:p>
            <a:pPr marL="186690" indent="-173990">
              <a:lnSpc>
                <a:spcPct val="100000"/>
              </a:lnSpc>
              <a:spcBef>
                <a:spcPts val="445"/>
              </a:spcBef>
              <a:buClr>
                <a:srgbClr val="010000"/>
              </a:buClr>
              <a:buChar char="•"/>
              <a:tabLst>
                <a:tab pos="187325" algn="l"/>
              </a:tabLs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Billboards</a:t>
            </a:r>
          </a:p>
          <a:p>
            <a:pPr marL="186690" indent="-173990">
              <a:lnSpc>
                <a:spcPct val="100000"/>
              </a:lnSpc>
              <a:spcBef>
                <a:spcPts val="434"/>
              </a:spcBef>
              <a:buClr>
                <a:srgbClr val="010000"/>
              </a:buClr>
              <a:buChar char="•"/>
              <a:tabLst>
                <a:tab pos="187325" algn="l"/>
              </a:tabLst>
            </a:pP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en-US" b="1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hotline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b="1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b="1" spc="-110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511</a:t>
            </a:r>
          </a:p>
          <a:p>
            <a:pPr marL="186690" indent="-173990">
              <a:lnSpc>
                <a:spcPct val="100000"/>
              </a:lnSpc>
              <a:spcBef>
                <a:spcPts val="445"/>
              </a:spcBef>
              <a:buClr>
                <a:srgbClr val="010000"/>
              </a:buClr>
              <a:buChar char="•"/>
              <a:tabLst>
                <a:tab pos="187325" algn="l"/>
              </a:tabLs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Changeable Message</a:t>
            </a:r>
            <a:r>
              <a:rPr lang="en-US" b="1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Signs</a:t>
            </a:r>
          </a:p>
          <a:p>
            <a:pPr marL="186690" indent="-173990">
              <a:lnSpc>
                <a:spcPct val="100000"/>
              </a:lnSpc>
              <a:spcBef>
                <a:spcPts val="434"/>
              </a:spcBef>
              <a:buClr>
                <a:srgbClr val="010000"/>
              </a:buClr>
              <a:buChar char="•"/>
              <a:tabLst>
                <a:tab pos="187325" algn="l"/>
              </a:tabLst>
            </a:pP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en-US" b="1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</a:p>
          <a:p>
            <a:pPr marL="186690" indent="-173990">
              <a:lnSpc>
                <a:spcPct val="100000"/>
              </a:lnSpc>
              <a:spcBef>
                <a:spcPts val="434"/>
              </a:spcBef>
              <a:buClr>
                <a:srgbClr val="010000"/>
              </a:buClr>
              <a:buChar char="•"/>
              <a:tabLst>
                <a:tab pos="187325" algn="l"/>
              </a:tabLst>
            </a:pP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en-US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kit</a:t>
            </a:r>
          </a:p>
          <a:p>
            <a:pPr marL="186690" indent="-173990">
              <a:lnSpc>
                <a:spcPct val="100000"/>
              </a:lnSpc>
              <a:spcBef>
                <a:spcPts val="445"/>
              </a:spcBef>
              <a:buClr>
                <a:srgbClr val="010000"/>
              </a:buClr>
              <a:buChar char="•"/>
              <a:tabLst>
                <a:tab pos="187325" algn="l"/>
              </a:tabLst>
            </a:pP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Business survival</a:t>
            </a:r>
            <a:r>
              <a:rPr lang="en-US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kit</a:t>
            </a:r>
          </a:p>
          <a:p>
            <a:pPr marL="186690" indent="-173990">
              <a:lnSpc>
                <a:spcPct val="100000"/>
              </a:lnSpc>
              <a:spcBef>
                <a:spcPts val="434"/>
              </a:spcBef>
              <a:buClr>
                <a:srgbClr val="010000"/>
              </a:buClr>
              <a:buChar char="•"/>
              <a:tabLst>
                <a:tab pos="187325" algn="l"/>
              </a:tabLs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Branding</a:t>
            </a:r>
          </a:p>
        </p:txBody>
      </p:sp>
    </p:spTree>
    <p:extLst>
      <p:ext uri="{BB962C8B-B14F-4D97-AF65-F5344CB8AC3E}">
        <p14:creationId xmlns:p14="http://schemas.microsoft.com/office/powerpoint/2010/main" val="281071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CCB4C2-3A4F-4D25-AB52-C698CC8C4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600200"/>
            <a:ext cx="8240486" cy="47244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i="1" spc="-5" dirty="0">
                <a:cs typeface="Tahoma"/>
              </a:rPr>
              <a:t>Determine </a:t>
            </a:r>
            <a:r>
              <a:rPr lang="en-US" sz="3200" b="1" i="1" spc="-5" dirty="0">
                <a:cs typeface="Tahoma"/>
              </a:rPr>
              <a:t>communication timing </a:t>
            </a:r>
            <a:r>
              <a:rPr lang="en-US" sz="3200" i="1" spc="-5" dirty="0">
                <a:cs typeface="Tahoma"/>
              </a:rPr>
              <a:t>for the</a:t>
            </a:r>
            <a:r>
              <a:rPr lang="en-US" sz="3200" i="1" spc="15" dirty="0">
                <a:cs typeface="Tahoma"/>
              </a:rPr>
              <a:t> </a:t>
            </a:r>
            <a:r>
              <a:rPr lang="en-US" sz="3200" i="1" spc="-5" dirty="0">
                <a:cs typeface="Tahoma"/>
              </a:rPr>
              <a:t>campaign:</a:t>
            </a:r>
            <a:endParaRPr lang="en-US" sz="3200" i="1" dirty="0">
              <a:cs typeface="Tahoma"/>
            </a:endParaRPr>
          </a:p>
          <a:p>
            <a:pPr marL="207645" indent="-194945">
              <a:spcBef>
                <a:spcPts val="1805"/>
              </a:spcBef>
              <a:buClr>
                <a:srgbClr val="010000"/>
              </a:buClr>
              <a:tabLst>
                <a:tab pos="208279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When to begin messages prior to the project</a:t>
            </a:r>
            <a:r>
              <a:rPr lang="en-US" b="1" spc="80" dirty="0">
                <a:cs typeface="Arial" panose="020B0604020202020204" pitchFamily="34" charset="0"/>
              </a:rPr>
              <a:t> </a:t>
            </a:r>
            <a:r>
              <a:rPr lang="en-US" b="1" spc="-5" dirty="0">
                <a:cs typeface="Arial" panose="020B0604020202020204" pitchFamily="34" charset="0"/>
              </a:rPr>
              <a:t>beginning</a:t>
            </a:r>
            <a:endParaRPr lang="en-US" b="1" dirty="0">
              <a:cs typeface="Arial" panose="020B0604020202020204" pitchFamily="34" charset="0"/>
            </a:endParaRPr>
          </a:p>
          <a:p>
            <a:pPr marL="207645" indent="-194945">
              <a:buClr>
                <a:srgbClr val="010000"/>
              </a:buClr>
              <a:tabLst>
                <a:tab pos="208279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Messages prior to phasing </a:t>
            </a:r>
            <a:r>
              <a:rPr lang="en-US" b="1" spc="-10" dirty="0">
                <a:cs typeface="Arial" panose="020B0604020202020204" pitchFamily="34" charset="0"/>
              </a:rPr>
              <a:t>change</a:t>
            </a:r>
            <a:endParaRPr lang="en-US" b="1" dirty="0">
              <a:cs typeface="Arial" panose="020B0604020202020204" pitchFamily="34" charset="0"/>
            </a:endParaRPr>
          </a:p>
          <a:p>
            <a:pPr marL="207645" indent="-194945">
              <a:buClr>
                <a:srgbClr val="010000"/>
              </a:buClr>
              <a:tabLst>
                <a:tab pos="208279" algn="l"/>
              </a:tabLst>
            </a:pPr>
            <a:r>
              <a:rPr lang="en-US" b="1" spc="-10" dirty="0">
                <a:cs typeface="Arial" panose="020B0604020202020204" pitchFamily="34" charset="0"/>
              </a:rPr>
              <a:t>Frequency </a:t>
            </a:r>
            <a:r>
              <a:rPr lang="en-US" b="1" spc="-5" dirty="0">
                <a:cs typeface="Arial" panose="020B0604020202020204" pitchFamily="34" charset="0"/>
              </a:rPr>
              <a:t>of the</a:t>
            </a:r>
            <a:r>
              <a:rPr lang="en-US" b="1" spc="10" dirty="0">
                <a:cs typeface="Arial" panose="020B0604020202020204" pitchFamily="34" charset="0"/>
              </a:rPr>
              <a:t> </a:t>
            </a:r>
            <a:r>
              <a:rPr lang="en-US" b="1" spc="-5" dirty="0">
                <a:cs typeface="Arial" panose="020B0604020202020204" pitchFamily="34" charset="0"/>
              </a:rPr>
              <a:t>message</a:t>
            </a:r>
            <a:endParaRPr lang="en-US" b="1" dirty="0">
              <a:cs typeface="Arial" panose="020B0604020202020204" pitchFamily="34" charset="0"/>
            </a:endParaRPr>
          </a:p>
          <a:p>
            <a:pPr marL="207645" indent="-194945">
              <a:buClr>
                <a:srgbClr val="010000"/>
              </a:buClr>
              <a:tabLst>
                <a:tab pos="208279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Updating</a:t>
            </a:r>
            <a:r>
              <a:rPr lang="en-US" b="1" spc="-30" dirty="0">
                <a:cs typeface="Arial" panose="020B0604020202020204" pitchFamily="34" charset="0"/>
              </a:rPr>
              <a:t> </a:t>
            </a:r>
            <a:r>
              <a:rPr lang="en-US" b="1" spc="-5" dirty="0">
                <a:cs typeface="Arial" panose="020B0604020202020204" pitchFamily="34" charset="0"/>
              </a:rPr>
              <a:t>Information</a:t>
            </a:r>
            <a:endParaRPr lang="en-US" b="1" dirty="0">
              <a:cs typeface="Arial" panose="020B0604020202020204" pitchFamily="34" charset="0"/>
            </a:endParaRPr>
          </a:p>
          <a:p>
            <a:pPr marL="207645" indent="-194945">
              <a:buClr>
                <a:srgbClr val="010000"/>
              </a:buClr>
              <a:tabLst>
                <a:tab pos="208279" algn="l"/>
              </a:tabLst>
            </a:pPr>
            <a:r>
              <a:rPr lang="en-US" b="1" spc="-5" dirty="0">
                <a:cs typeface="Arial" panose="020B0604020202020204" pitchFamily="34" charset="0"/>
              </a:rPr>
              <a:t>Project</a:t>
            </a:r>
            <a:r>
              <a:rPr lang="en-US" b="1" spc="-30" dirty="0">
                <a:cs typeface="Arial" panose="020B0604020202020204" pitchFamily="34" charset="0"/>
              </a:rPr>
              <a:t> </a:t>
            </a:r>
            <a:r>
              <a:rPr lang="en-US" b="1" spc="-5" dirty="0">
                <a:cs typeface="Arial" panose="020B0604020202020204" pitchFamily="34" charset="0"/>
              </a:rPr>
              <a:t>Completion</a:t>
            </a:r>
            <a:endParaRPr lang="en-US" b="1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B17EB0-F62C-4032-B7DE-6E5B22703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Public </a:t>
            </a:r>
            <a:r>
              <a:rPr lang="en-US" dirty="0"/>
              <a:t>Information</a:t>
            </a:r>
            <a:r>
              <a:rPr lang="en-US" spc="-55" dirty="0"/>
              <a:t> </a:t>
            </a:r>
            <a:r>
              <a:rPr lang="en-US" dirty="0"/>
              <a:t>Strategies</a:t>
            </a:r>
          </a:p>
        </p:txBody>
      </p:sp>
    </p:spTree>
    <p:extLst>
      <p:ext uri="{BB962C8B-B14F-4D97-AF65-F5344CB8AC3E}">
        <p14:creationId xmlns:p14="http://schemas.microsoft.com/office/powerpoint/2010/main" val="131227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CCB4C2-3A4F-4D25-AB52-C698CC8C4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600200"/>
            <a:ext cx="8240486" cy="4724400"/>
          </a:xfrm>
        </p:spPr>
        <p:txBody>
          <a:bodyPr/>
          <a:lstStyle/>
          <a:p>
            <a:pPr marL="12700" indent="0">
              <a:buClr>
                <a:srgbClr val="010000"/>
              </a:buClr>
              <a:buNone/>
              <a:tabLst>
                <a:tab pos="203835" algn="l"/>
              </a:tabLst>
            </a:pPr>
            <a:r>
              <a:rPr lang="en-US" sz="3200" b="1" u="sng" spc="-5" dirty="0">
                <a:cs typeface="Arial" panose="020B0604020202020204" pitchFamily="34" charset="0"/>
              </a:rPr>
              <a:t>Messaging:</a:t>
            </a:r>
          </a:p>
          <a:p>
            <a:pPr marL="203200" indent="-190500">
              <a:buClr>
                <a:srgbClr val="010000"/>
              </a:buClr>
              <a:tabLst>
                <a:tab pos="203835" algn="l"/>
              </a:tabLst>
            </a:pPr>
            <a:r>
              <a:rPr lang="en-US" sz="3200" b="1" spc="-5" dirty="0">
                <a:cs typeface="Arial" panose="020B0604020202020204" pitchFamily="34" charset="0"/>
              </a:rPr>
              <a:t>Keep the </a:t>
            </a:r>
            <a:r>
              <a:rPr lang="en-US" sz="3200" b="1" spc="-10" dirty="0">
                <a:cs typeface="Arial" panose="020B0604020202020204" pitchFamily="34" charset="0"/>
              </a:rPr>
              <a:t>message</a:t>
            </a:r>
            <a:r>
              <a:rPr lang="en-US" sz="3200" b="1" spc="-35" dirty="0">
                <a:cs typeface="Arial" panose="020B0604020202020204" pitchFamily="34" charset="0"/>
              </a:rPr>
              <a:t> </a:t>
            </a:r>
            <a:r>
              <a:rPr lang="en-US" sz="3200" b="1" spc="-10" dirty="0">
                <a:cs typeface="Arial" panose="020B0604020202020204" pitchFamily="34" charset="0"/>
              </a:rPr>
              <a:t>consistent</a:t>
            </a:r>
            <a:endParaRPr lang="en-US" sz="3200" b="1" dirty="0">
              <a:cs typeface="Arial" panose="020B0604020202020204" pitchFamily="34" charset="0"/>
            </a:endParaRPr>
          </a:p>
          <a:p>
            <a:pPr marL="207645" indent="-194945">
              <a:buClr>
                <a:srgbClr val="010000"/>
              </a:buClr>
              <a:tabLst>
                <a:tab pos="208279" algn="l"/>
              </a:tabLst>
            </a:pPr>
            <a:r>
              <a:rPr lang="en-US" sz="3200" b="1" spc="-5" dirty="0">
                <a:cs typeface="Arial" panose="020B0604020202020204" pitchFamily="34" charset="0"/>
              </a:rPr>
              <a:t>Keep the </a:t>
            </a:r>
            <a:r>
              <a:rPr lang="en-US" sz="3200" b="1" spc="-10" dirty="0">
                <a:cs typeface="Arial" panose="020B0604020202020204" pitchFamily="34" charset="0"/>
              </a:rPr>
              <a:t>message</a:t>
            </a:r>
            <a:r>
              <a:rPr lang="en-US" sz="3200" b="1" spc="-50" dirty="0">
                <a:cs typeface="Arial" panose="020B0604020202020204" pitchFamily="34" charset="0"/>
              </a:rPr>
              <a:t> </a:t>
            </a:r>
            <a:r>
              <a:rPr lang="en-US" sz="3200" b="1" spc="-10" dirty="0">
                <a:cs typeface="Arial" panose="020B0604020202020204" pitchFamily="34" charset="0"/>
              </a:rPr>
              <a:t>simple</a:t>
            </a:r>
            <a:endParaRPr lang="en-US" sz="3200" b="1" dirty="0">
              <a:cs typeface="Arial" panose="020B0604020202020204" pitchFamily="34" charset="0"/>
            </a:endParaRPr>
          </a:p>
          <a:p>
            <a:pPr marL="207645" indent="-194945">
              <a:buClr>
                <a:srgbClr val="010000"/>
              </a:buClr>
              <a:tabLst>
                <a:tab pos="208279" algn="l"/>
              </a:tabLst>
            </a:pPr>
            <a:r>
              <a:rPr lang="en-US" sz="3200" b="1" spc="-5" dirty="0">
                <a:cs typeface="Arial" panose="020B0604020202020204" pitchFamily="34" charset="0"/>
              </a:rPr>
              <a:t>Identify who is </a:t>
            </a:r>
            <a:r>
              <a:rPr lang="en-US" sz="3200" b="1" spc="-10" dirty="0">
                <a:cs typeface="Arial" panose="020B0604020202020204" pitchFamily="34" charset="0"/>
              </a:rPr>
              <a:t>responsible </a:t>
            </a:r>
            <a:r>
              <a:rPr lang="en-US" sz="3200" b="1" spc="-5" dirty="0">
                <a:cs typeface="Arial" panose="020B0604020202020204" pitchFamily="34" charset="0"/>
              </a:rPr>
              <a:t>to give the</a:t>
            </a:r>
            <a:r>
              <a:rPr lang="en-US" sz="3200" b="1" spc="110" dirty="0">
                <a:cs typeface="Arial" panose="020B0604020202020204" pitchFamily="34" charset="0"/>
              </a:rPr>
              <a:t> </a:t>
            </a:r>
            <a:r>
              <a:rPr lang="en-US" sz="3200" b="1" spc="-5" dirty="0">
                <a:cs typeface="Arial" panose="020B0604020202020204" pitchFamily="34" charset="0"/>
              </a:rPr>
              <a:t>message</a:t>
            </a:r>
            <a:endParaRPr lang="en-US" sz="3200" b="1" dirty="0">
              <a:cs typeface="Arial" panose="020B0604020202020204" pitchFamily="34" charset="0"/>
            </a:endParaRPr>
          </a:p>
          <a:p>
            <a:pPr marL="207645" indent="-194945">
              <a:buClr>
                <a:srgbClr val="010000"/>
              </a:buClr>
              <a:tabLst>
                <a:tab pos="208279" algn="l"/>
              </a:tabLst>
            </a:pPr>
            <a:r>
              <a:rPr lang="en-US" sz="3200" b="1" spc="-5" dirty="0">
                <a:cs typeface="Arial" panose="020B0604020202020204" pitchFamily="34" charset="0"/>
              </a:rPr>
              <a:t>Be aware of sign </a:t>
            </a:r>
            <a:r>
              <a:rPr lang="en-US" sz="3200" b="1" spc="-10" dirty="0">
                <a:cs typeface="Arial" panose="020B0604020202020204" pitchFamily="34" charset="0"/>
              </a:rPr>
              <a:t>fatigue </a:t>
            </a:r>
            <a:r>
              <a:rPr lang="en-US" sz="3200" b="1" spc="-5" dirty="0">
                <a:cs typeface="Arial" panose="020B0604020202020204" pitchFamily="34" charset="0"/>
              </a:rPr>
              <a:t>and stale</a:t>
            </a:r>
            <a:r>
              <a:rPr lang="en-US" sz="3200" b="1" spc="45" dirty="0">
                <a:cs typeface="Arial" panose="020B0604020202020204" pitchFamily="34" charset="0"/>
              </a:rPr>
              <a:t> </a:t>
            </a:r>
            <a:r>
              <a:rPr lang="en-US" sz="3200" b="1" spc="-5" dirty="0">
                <a:cs typeface="Arial" panose="020B0604020202020204" pitchFamily="34" charset="0"/>
              </a:rPr>
              <a:t>messages</a:t>
            </a:r>
            <a:endParaRPr lang="en-US" sz="3200" b="1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B17EB0-F62C-4032-B7DE-6E5B22703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Public </a:t>
            </a:r>
            <a:r>
              <a:rPr lang="en-US" dirty="0"/>
              <a:t>Information</a:t>
            </a:r>
            <a:r>
              <a:rPr lang="en-US" spc="-55" dirty="0"/>
              <a:t> </a:t>
            </a:r>
            <a:r>
              <a:rPr lang="en-US" dirty="0"/>
              <a:t>Strategies</a:t>
            </a:r>
          </a:p>
        </p:txBody>
      </p:sp>
    </p:spTree>
    <p:extLst>
      <p:ext uri="{BB962C8B-B14F-4D97-AF65-F5344CB8AC3E}">
        <p14:creationId xmlns:p14="http://schemas.microsoft.com/office/powerpoint/2010/main" val="1760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F8AE1-9817-4626-AD41-F992700D4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indent="0">
              <a:buClr>
                <a:srgbClr val="010000"/>
              </a:buClr>
              <a:buNone/>
              <a:tabLst>
                <a:tab pos="208279" algn="l"/>
              </a:tabLst>
            </a:pPr>
            <a:r>
              <a:rPr lang="en-US" b="1" u="sng" spc="-10" dirty="0">
                <a:latin typeface="Arial" panose="020B0604020202020204" pitchFamily="34" charset="0"/>
                <a:cs typeface="Arial" panose="020B0604020202020204" pitchFamily="34" charset="0"/>
              </a:rPr>
              <a:t>Evaluate and Improve</a:t>
            </a:r>
            <a:r>
              <a:rPr lang="en-US" b="1" spc="-1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50190" indent="-237490">
              <a:buClr>
                <a:srgbClr val="010000"/>
              </a:buClr>
              <a:tabLst>
                <a:tab pos="208279" algn="l"/>
              </a:tabLst>
            </a:pPr>
            <a:r>
              <a:rPr lang="en-US" b="1" spc="-10" dirty="0">
                <a:latin typeface="Arial" panose="020B0604020202020204" pitchFamily="34" charset="0"/>
                <a:cs typeface="Arial" panose="020B0604020202020204" pitchFamily="34" charset="0"/>
              </a:rPr>
              <a:t>Feedback 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from the</a:t>
            </a:r>
            <a:r>
              <a:rPr lang="en-US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645" indent="-194945">
              <a:buClr>
                <a:srgbClr val="010000"/>
              </a:buClr>
              <a:tabLst>
                <a:tab pos="208279" algn="l"/>
              </a:tabLst>
            </a:pP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Did we reach our intended</a:t>
            </a:r>
            <a:r>
              <a:rPr lang="en-US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target?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645" indent="-194945">
              <a:buClr>
                <a:srgbClr val="010000"/>
              </a:buClr>
              <a:tabLst>
                <a:tab pos="208279" algn="l"/>
              </a:tabLst>
            </a:pP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Was our message clear and was it</a:t>
            </a:r>
            <a:r>
              <a:rPr lang="en-US" b="1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accepted?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645" indent="-194945">
              <a:buClr>
                <a:srgbClr val="010000"/>
              </a:buClr>
              <a:tabLst>
                <a:tab pos="208279" algn="l"/>
              </a:tabLst>
            </a:pP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Improvements to</a:t>
            </a:r>
            <a:r>
              <a:rPr lang="en-US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645" indent="-194945">
              <a:buClr>
                <a:srgbClr val="010000"/>
              </a:buClr>
              <a:tabLst>
                <a:tab pos="208279" algn="l"/>
              </a:tabLst>
            </a:pP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Signing inspection and</a:t>
            </a:r>
            <a:r>
              <a:rPr lang="en-US" b="1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10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0190" marR="1671320" indent="-237490">
              <a:buClr>
                <a:srgbClr val="010000"/>
              </a:buClr>
              <a:tabLst>
                <a:tab pos="208279" algn="l"/>
              </a:tabLst>
            </a:pP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What could be improved on this project  or the next</a:t>
            </a:r>
            <a:r>
              <a:rPr lang="en-US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project?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C5FEB-C28A-4D05-9D72-769BF4A7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Public </a:t>
            </a:r>
            <a:r>
              <a:rPr lang="en-US" dirty="0"/>
              <a:t>Information</a:t>
            </a:r>
            <a:r>
              <a:rPr lang="en-US" spc="-55" dirty="0"/>
              <a:t> and Outreach </a:t>
            </a:r>
            <a:r>
              <a:rPr lang="en-US" dirty="0"/>
              <a:t>Plans</a:t>
            </a:r>
          </a:p>
        </p:txBody>
      </p:sp>
    </p:spTree>
    <p:extLst>
      <p:ext uri="{BB962C8B-B14F-4D97-AF65-F5344CB8AC3E}">
        <p14:creationId xmlns:p14="http://schemas.microsoft.com/office/powerpoint/2010/main" val="232162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BB5DC-8BCF-4C6A-BC93-E5D8D3774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" y="2514600"/>
            <a:ext cx="86106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6000" b="1" dirty="0">
                <a:ea typeface="굴림" charset="-127"/>
              </a:rPr>
              <a:t>TMP </a:t>
            </a:r>
          </a:p>
          <a:p>
            <a:pPr marL="0" indent="0" algn="ctr">
              <a:buNone/>
            </a:pPr>
            <a:r>
              <a:rPr lang="en-US" altLang="ko-KR" sz="6000" b="1" dirty="0">
                <a:ea typeface="굴림" charset="-127"/>
              </a:rPr>
              <a:t>Monitoring and Evaluation </a:t>
            </a:r>
            <a:endParaRPr lang="en-US" sz="60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DAB300-3F75-4BA4-AC82-364E99D5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534400" cy="685800"/>
          </a:xfrm>
        </p:spPr>
        <p:txBody>
          <a:bodyPr>
            <a:normAutofit/>
          </a:bodyPr>
          <a:lstStyle/>
          <a:p>
            <a:r>
              <a:rPr lang="en-US" dirty="0"/>
              <a:t>Module 6</a:t>
            </a:r>
          </a:p>
        </p:txBody>
      </p:sp>
    </p:spTree>
    <p:extLst>
      <p:ext uri="{BB962C8B-B14F-4D97-AF65-F5344CB8AC3E}">
        <p14:creationId xmlns:p14="http://schemas.microsoft.com/office/powerpoint/2010/main" val="9268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F8AE1-9817-4626-AD41-F992700D4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Resolve any pre-construction coordination issues</a:t>
            </a:r>
          </a:p>
          <a:p>
            <a:pPr>
              <a:lnSpc>
                <a:spcPct val="90000"/>
              </a:lnSpc>
            </a:pPr>
            <a:r>
              <a:rPr lang="en-US" dirty="0"/>
              <a:t>Assess impact of any proposed MOT changes prior to start of work</a:t>
            </a:r>
          </a:p>
          <a:p>
            <a:pPr>
              <a:lnSpc>
                <a:spcPct val="90000"/>
              </a:lnSpc>
            </a:pPr>
            <a:r>
              <a:rPr lang="en-US" dirty="0"/>
              <a:t>Update TMP (if needed)</a:t>
            </a:r>
          </a:p>
          <a:p>
            <a:pPr>
              <a:lnSpc>
                <a:spcPct val="90000"/>
              </a:lnSpc>
            </a:pPr>
            <a:r>
              <a:rPr lang="en-US" dirty="0"/>
              <a:t>Implement the TMP</a:t>
            </a:r>
          </a:p>
          <a:p>
            <a:pPr>
              <a:lnSpc>
                <a:spcPct val="90000"/>
              </a:lnSpc>
            </a:pPr>
            <a:r>
              <a:rPr lang="en-US" dirty="0"/>
              <a:t>Actively monitor and manage WZ impacts during construction</a:t>
            </a:r>
          </a:p>
          <a:p>
            <a:pPr>
              <a:lnSpc>
                <a:spcPct val="90000"/>
              </a:lnSpc>
            </a:pPr>
            <a:r>
              <a:rPr lang="en-US" dirty="0"/>
              <a:t>Revise TMP and implement appropriate revisions, as needed </a:t>
            </a:r>
          </a:p>
          <a:p>
            <a:pPr>
              <a:lnSpc>
                <a:spcPct val="90000"/>
              </a:lnSpc>
            </a:pPr>
            <a:r>
              <a:rPr lang="en-US" dirty="0"/>
              <a:t>Document any findings, lessons for use in performance assessments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C5FEB-C28A-4D05-9D72-769BF4A7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During Construction</a:t>
            </a:r>
          </a:p>
        </p:txBody>
      </p:sp>
    </p:spTree>
    <p:extLst>
      <p:ext uri="{BB962C8B-B14F-4D97-AF65-F5344CB8AC3E}">
        <p14:creationId xmlns:p14="http://schemas.microsoft.com/office/powerpoint/2010/main" val="37739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F8AE1-9817-4626-AD41-F992700D4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7244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US" dirty="0"/>
              <a:t>Install TMP components (TTC, TO, and PI)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US" dirty="0"/>
              <a:t>Inspection of TTC component</a:t>
            </a:r>
          </a:p>
          <a:p>
            <a:pPr>
              <a:lnSpc>
                <a:spcPct val="80000"/>
              </a:lnSpc>
            </a:pPr>
            <a:r>
              <a:rPr lang="en-US" dirty="0"/>
              <a:t>Observation/Measurement of TO component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dirty="0"/>
              <a:t>Communication with public  (PI component)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Construction staff may have lead in coordination and implementation of PI strategies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dirty="0"/>
              <a:t>Consult with stakeholders to: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Keep stakeholders informed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Seek input on and knowledge of regional issues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Improve inter-agency and intra-agency coordination and response to WZ issues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C5FEB-C28A-4D05-9D72-769BF4A7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Construction</a:t>
            </a:r>
          </a:p>
        </p:txBody>
      </p:sp>
    </p:spTree>
    <p:extLst>
      <p:ext uri="{BB962C8B-B14F-4D97-AF65-F5344CB8AC3E}">
        <p14:creationId xmlns:p14="http://schemas.microsoft.com/office/powerpoint/2010/main" val="183358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F8AE1-9817-4626-AD41-F992700D4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en-US" dirty="0"/>
              <a:t>The TCP is implemented – usually by a contractor. </a:t>
            </a:r>
          </a:p>
          <a:p>
            <a:pPr marL="609600" indent="-609600">
              <a:buNone/>
            </a:pPr>
            <a:r>
              <a:rPr lang="en-US" dirty="0"/>
              <a:t>	In some cases, components of the TMP may need to be implemented prior to construction (e.g., public relations campaign, improvements to detour routes, etc.).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C5FEB-C28A-4D05-9D72-769BF4A7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TMP</a:t>
            </a:r>
          </a:p>
        </p:txBody>
      </p:sp>
    </p:spTree>
    <p:extLst>
      <p:ext uri="{BB962C8B-B14F-4D97-AF65-F5344CB8AC3E}">
        <p14:creationId xmlns:p14="http://schemas.microsoft.com/office/powerpoint/2010/main" val="27242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EF8058-B834-405E-B214-BA14AEC43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Negative Consequences of Work Zones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84DD8F-6DA6-48F3-9C56-DA41F6196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8304"/>
            <a:ext cx="7734281" cy="32908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C59A10-DBCF-4D6C-A01C-FA6D51B0A406}"/>
              </a:ext>
            </a:extLst>
          </p:cNvPr>
          <p:cNvSpPr/>
          <p:nvPr/>
        </p:nvSpPr>
        <p:spPr>
          <a:xfrm>
            <a:off x="5786846" y="5295490"/>
            <a:ext cx="297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Fatality Analysis Reporting System (FARS) 2016 Final and 2017 Annual Report File, National Highway Traffic Safety Administration (NHTSA). </a:t>
            </a:r>
          </a:p>
        </p:txBody>
      </p:sp>
    </p:spTree>
    <p:extLst>
      <p:ext uri="{BB962C8B-B14F-4D97-AF65-F5344CB8AC3E}">
        <p14:creationId xmlns:p14="http://schemas.microsoft.com/office/powerpoint/2010/main" val="364758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F8AE1-9817-4626-AD41-F992700D4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Temporary Concrete Barrier (TCB)</a:t>
            </a:r>
          </a:p>
          <a:p>
            <a:pPr>
              <a:spcBef>
                <a:spcPct val="50000"/>
              </a:spcBef>
            </a:pPr>
            <a:r>
              <a:rPr lang="en-US" dirty="0"/>
              <a:t>Delineation (incl. Pavement Markings)</a:t>
            </a:r>
          </a:p>
          <a:p>
            <a:pPr>
              <a:spcBef>
                <a:spcPct val="50000"/>
              </a:spcBef>
            </a:pPr>
            <a:r>
              <a:rPr lang="en-US" dirty="0"/>
              <a:t>Clearances</a:t>
            </a:r>
          </a:p>
          <a:p>
            <a:pPr>
              <a:spcBef>
                <a:spcPct val="50000"/>
              </a:spcBef>
            </a:pPr>
            <a:r>
              <a:rPr lang="en-US" dirty="0"/>
              <a:t>Excavation &amp; Drop-Offs</a:t>
            </a:r>
          </a:p>
          <a:p>
            <a:pPr>
              <a:spcBef>
                <a:spcPct val="50000"/>
              </a:spcBef>
            </a:pPr>
            <a:r>
              <a:rPr lang="en-US" dirty="0"/>
              <a:t>Barrier End Treatments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C5FEB-C28A-4D05-9D72-769BF4A7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Implementation Issues</a:t>
            </a:r>
          </a:p>
        </p:txBody>
      </p:sp>
    </p:spTree>
    <p:extLst>
      <p:ext uri="{BB962C8B-B14F-4D97-AF65-F5344CB8AC3E}">
        <p14:creationId xmlns:p14="http://schemas.microsoft.com/office/powerpoint/2010/main" val="19680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F8AE1-9817-4626-AD41-F992700D4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Ramps (Entrance &amp; Exit)</a:t>
            </a:r>
          </a:p>
          <a:p>
            <a:pPr>
              <a:spcBef>
                <a:spcPct val="50000"/>
              </a:spcBef>
            </a:pPr>
            <a:r>
              <a:rPr lang="en-US" dirty="0"/>
              <a:t>Speed Limit Enforcement</a:t>
            </a:r>
          </a:p>
          <a:p>
            <a:pPr>
              <a:spcBef>
                <a:spcPct val="50000"/>
              </a:spcBef>
            </a:pPr>
            <a:r>
              <a:rPr lang="en-US" dirty="0"/>
              <a:t>Nighttime Work</a:t>
            </a:r>
          </a:p>
          <a:p>
            <a:pPr>
              <a:spcBef>
                <a:spcPct val="50000"/>
              </a:spcBef>
            </a:pPr>
            <a:r>
              <a:rPr lang="en-US" dirty="0"/>
              <a:t>Worker Protective Equipment</a:t>
            </a:r>
          </a:p>
          <a:p>
            <a:pPr>
              <a:spcBef>
                <a:spcPct val="50000"/>
              </a:spcBef>
            </a:pPr>
            <a:r>
              <a:rPr lang="en-US" dirty="0"/>
              <a:t>Pedestrian pathways established 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ADA compliant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C5FEB-C28A-4D05-9D72-769BF4A7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Implementation Issues (continued)</a:t>
            </a:r>
          </a:p>
        </p:txBody>
      </p:sp>
    </p:spTree>
    <p:extLst>
      <p:ext uri="{BB962C8B-B14F-4D97-AF65-F5344CB8AC3E}">
        <p14:creationId xmlns:p14="http://schemas.microsoft.com/office/powerpoint/2010/main" val="10481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F8AE1-9817-4626-AD41-F992700D4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724400"/>
          </a:xfrm>
        </p:spPr>
        <p:txBody>
          <a:bodyPr/>
          <a:lstStyle/>
          <a:p>
            <a:r>
              <a:rPr lang="en-US" dirty="0"/>
              <a:t>PCMS –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Appropriate Messages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Reflect current conditions </a:t>
            </a:r>
          </a:p>
          <a:p>
            <a:r>
              <a:rPr lang="en-US" dirty="0"/>
              <a:t>Static Signing – 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Visible 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Breakaway supports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C5FEB-C28A-4D05-9D72-769BF4A7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Implementation Issues (continued)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1175E78-D216-4DB6-88D0-6105630BF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91100" y="1706264"/>
            <a:ext cx="3695700" cy="4419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08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F8AE1-9817-4626-AD41-F992700D4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 plan sheet layouts</a:t>
            </a:r>
          </a:p>
          <a:p>
            <a:pPr lvl="1"/>
            <a:r>
              <a:rPr lang="en-US" sz="2800" dirty="0"/>
              <a:t>Proper types of devices</a:t>
            </a:r>
          </a:p>
          <a:p>
            <a:pPr lvl="1"/>
            <a:r>
              <a:rPr lang="en-US" sz="2800" dirty="0"/>
              <a:t>Devices meet specifications</a:t>
            </a:r>
          </a:p>
          <a:p>
            <a:pPr lvl="2"/>
            <a:r>
              <a:rPr lang="en-US" sz="2800" dirty="0"/>
              <a:t>Reflective sheeting on signs and channelizing devices</a:t>
            </a:r>
          </a:p>
          <a:p>
            <a:pPr lvl="2"/>
            <a:r>
              <a:rPr lang="en-US" sz="2800" dirty="0"/>
              <a:t>Quality of devices</a:t>
            </a:r>
          </a:p>
          <a:p>
            <a:pPr lvl="1"/>
            <a:r>
              <a:rPr lang="en-US" sz="2800" dirty="0"/>
              <a:t>Lighting (night work)</a:t>
            </a:r>
          </a:p>
          <a:p>
            <a:pPr lvl="2"/>
            <a:r>
              <a:rPr lang="en-US" sz="2800" dirty="0"/>
              <a:t>Adequate for workers</a:t>
            </a:r>
          </a:p>
          <a:p>
            <a:pPr lvl="2"/>
            <a:r>
              <a:rPr lang="en-US" sz="2800" dirty="0"/>
              <a:t>Glare for road users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C5FEB-C28A-4D05-9D72-769BF4A7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of Devices</a:t>
            </a:r>
          </a:p>
        </p:txBody>
      </p:sp>
    </p:spTree>
    <p:extLst>
      <p:ext uri="{BB962C8B-B14F-4D97-AF65-F5344CB8AC3E}">
        <p14:creationId xmlns:p14="http://schemas.microsoft.com/office/powerpoint/2010/main" val="25319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F8AE1-9817-4626-AD41-F992700D4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be done initially and after each phase change</a:t>
            </a:r>
          </a:p>
          <a:p>
            <a:r>
              <a:rPr lang="en-US" dirty="0"/>
              <a:t>Does plan address site conditions?</a:t>
            </a:r>
          </a:p>
          <a:p>
            <a:pPr lvl="1"/>
            <a:r>
              <a:rPr lang="en-US" dirty="0"/>
              <a:t>Adequate sight distance </a:t>
            </a:r>
          </a:p>
          <a:p>
            <a:pPr lvl="2"/>
            <a:r>
              <a:rPr lang="en-US" sz="2000" dirty="0"/>
              <a:t>Adjust location of devices</a:t>
            </a:r>
          </a:p>
          <a:p>
            <a:pPr lvl="2"/>
            <a:r>
              <a:rPr lang="en-US" sz="2000" dirty="0"/>
              <a:t>Additional measures needed</a:t>
            </a:r>
          </a:p>
          <a:p>
            <a:pPr lvl="1"/>
            <a:r>
              <a:rPr lang="en-US" dirty="0"/>
              <a:t>Access provided to residences and businesses</a:t>
            </a:r>
          </a:p>
          <a:p>
            <a:pPr lvl="1"/>
            <a:r>
              <a:rPr lang="en-US" dirty="0"/>
              <a:t> Roadside appurtenances</a:t>
            </a:r>
          </a:p>
          <a:p>
            <a:pPr lvl="2"/>
            <a:r>
              <a:rPr lang="en-US" sz="2000" dirty="0"/>
              <a:t>Protected</a:t>
            </a:r>
          </a:p>
          <a:p>
            <a:pPr lvl="2"/>
            <a:r>
              <a:rPr lang="en-US" sz="2000" dirty="0"/>
              <a:t>Existing Condition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C5FEB-C28A-4D05-9D72-769BF4A7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Inspection</a:t>
            </a:r>
          </a:p>
        </p:txBody>
      </p:sp>
    </p:spTree>
    <p:extLst>
      <p:ext uri="{BB962C8B-B14F-4D97-AF65-F5344CB8AC3E}">
        <p14:creationId xmlns:p14="http://schemas.microsoft.com/office/powerpoint/2010/main" val="223552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F8AE1-9817-4626-AD41-F992700D4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Drive through</a:t>
            </a:r>
          </a:p>
          <a:p>
            <a:pPr lvl="1"/>
            <a:r>
              <a:rPr lang="en-US" dirty="0"/>
              <a:t>Positive guidance provided for unfamiliar user</a:t>
            </a:r>
          </a:p>
          <a:p>
            <a:pPr lvl="1"/>
            <a:r>
              <a:rPr lang="en-US" dirty="0"/>
              <a:t>Hazards properly delineated</a:t>
            </a:r>
          </a:p>
          <a:p>
            <a:pPr lvl="1"/>
            <a:r>
              <a:rPr lang="en-US" dirty="0"/>
              <a:t>Appropriate sign messages</a:t>
            </a:r>
          </a:p>
          <a:p>
            <a:pPr lvl="1"/>
            <a:r>
              <a:rPr lang="en-US" dirty="0"/>
              <a:t>CMS messages reflect current conditions</a:t>
            </a:r>
          </a:p>
          <a:p>
            <a:pPr lvl="1"/>
            <a:r>
              <a:rPr lang="en-US" dirty="0"/>
              <a:t>Others?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C5FEB-C28A-4D05-9D72-769BF4A7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Setup</a:t>
            </a:r>
          </a:p>
        </p:txBody>
      </p:sp>
    </p:spTree>
    <p:extLst>
      <p:ext uri="{BB962C8B-B14F-4D97-AF65-F5344CB8AC3E}">
        <p14:creationId xmlns:p14="http://schemas.microsoft.com/office/powerpoint/2010/main" val="40950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F8AE1-9817-4626-AD41-F992700D4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Routine (Daily) Inspections</a:t>
            </a:r>
          </a:p>
          <a:p>
            <a:pPr lvl="1"/>
            <a:r>
              <a:rPr lang="en-US" dirty="0"/>
              <a:t>During working hours</a:t>
            </a:r>
          </a:p>
          <a:p>
            <a:pPr lvl="1"/>
            <a:r>
              <a:rPr lang="en-US" dirty="0"/>
              <a:t>After work has stopped </a:t>
            </a:r>
          </a:p>
          <a:p>
            <a:pPr lvl="2"/>
            <a:r>
              <a:rPr lang="en-US" sz="2800" dirty="0"/>
              <a:t>Last duty of inspector before leaving the project site – drive through and be sure devices are in proper location</a:t>
            </a:r>
          </a:p>
          <a:p>
            <a:pPr lvl="2"/>
            <a:r>
              <a:rPr lang="en-US" sz="2800" dirty="0"/>
              <a:t>Devices often moved for contractor access during working hours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C5FEB-C28A-4D05-9D72-769BF4A7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of Devices</a:t>
            </a:r>
          </a:p>
        </p:txBody>
      </p:sp>
    </p:spTree>
    <p:extLst>
      <p:ext uri="{BB962C8B-B14F-4D97-AF65-F5344CB8AC3E}">
        <p14:creationId xmlns:p14="http://schemas.microsoft.com/office/powerpoint/2010/main" val="13305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F8AE1-9817-4626-AD41-F992700D4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Alternate routes </a:t>
            </a:r>
          </a:p>
          <a:p>
            <a:pPr lvl="1"/>
            <a:r>
              <a:rPr lang="en-US" dirty="0"/>
              <a:t>Strategies to encourage use working?</a:t>
            </a:r>
          </a:p>
          <a:p>
            <a:pPr lvl="1"/>
            <a:r>
              <a:rPr lang="en-US" dirty="0"/>
              <a:t>Operational issues on alternate routes?</a:t>
            </a:r>
          </a:p>
          <a:p>
            <a:r>
              <a:rPr lang="en-US" dirty="0"/>
              <a:t>Emergency vehicle access to work area or through project</a:t>
            </a:r>
          </a:p>
          <a:p>
            <a:r>
              <a:rPr lang="en-US" dirty="0"/>
              <a:t>Work Zone ITS</a:t>
            </a:r>
          </a:p>
          <a:p>
            <a:r>
              <a:rPr lang="en-US" dirty="0"/>
              <a:t>Speed Control Measures</a:t>
            </a:r>
          </a:p>
          <a:p>
            <a:r>
              <a:rPr lang="en-US" dirty="0"/>
              <a:t>Coordination with other projects in corridor</a:t>
            </a:r>
          </a:p>
          <a:p>
            <a:r>
              <a:rPr lang="en-US" dirty="0"/>
              <a:t>Queuing</a:t>
            </a:r>
          </a:p>
          <a:p>
            <a:pPr marL="914400" lvl="2" indent="0">
              <a:buNone/>
            </a:pPr>
            <a:r>
              <a:rPr lang="en-US" sz="2800" dirty="0"/>
              <a:t>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C5FEB-C28A-4D05-9D72-769BF4A7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0"/>
            <a:ext cx="8534400" cy="685800"/>
          </a:xfrm>
        </p:spPr>
        <p:txBody>
          <a:bodyPr/>
          <a:lstStyle/>
          <a:p>
            <a:r>
              <a:rPr lang="en-US" dirty="0"/>
              <a:t>Traffic Operation Implementation </a:t>
            </a:r>
          </a:p>
        </p:txBody>
      </p:sp>
    </p:spTree>
    <p:extLst>
      <p:ext uri="{BB962C8B-B14F-4D97-AF65-F5344CB8AC3E}">
        <p14:creationId xmlns:p14="http://schemas.microsoft.com/office/powerpoint/2010/main" val="348403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F8AE1-9817-4626-AD41-F992700D4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Work zone ITS </a:t>
            </a:r>
          </a:p>
          <a:p>
            <a:pPr lvl="1"/>
            <a:r>
              <a:rPr lang="en-US" sz="3200" dirty="0"/>
              <a:t>Systems installed properly and calibrated to provide accurate information?</a:t>
            </a:r>
          </a:p>
          <a:p>
            <a:pPr lvl="1"/>
            <a:r>
              <a:rPr lang="en-US" sz="3200" dirty="0"/>
              <a:t>PCMS messages legible and accurate?</a:t>
            </a:r>
          </a:p>
          <a:p>
            <a:pPr lvl="1"/>
            <a:r>
              <a:rPr lang="en-US" sz="3200" dirty="0"/>
              <a:t>Dynamic Merge System applied properly?</a:t>
            </a:r>
          </a:p>
          <a:p>
            <a:pPr lvl="1"/>
            <a:r>
              <a:rPr lang="en-US" sz="3200" dirty="0"/>
              <a:t>Loss of credibility of device</a:t>
            </a:r>
          </a:p>
          <a:p>
            <a:pPr marL="914400" lvl="2" indent="0">
              <a:buNone/>
            </a:pPr>
            <a:r>
              <a:rPr lang="en-US" sz="2800" dirty="0"/>
              <a:t>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C5FEB-C28A-4D05-9D72-769BF4A7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0"/>
            <a:ext cx="8534400" cy="685800"/>
          </a:xfrm>
        </p:spPr>
        <p:txBody>
          <a:bodyPr/>
          <a:lstStyle/>
          <a:p>
            <a:r>
              <a:rPr lang="en-US" sz="3200" dirty="0"/>
              <a:t>Traffic</a:t>
            </a:r>
            <a:r>
              <a:rPr lang="en-US" dirty="0"/>
              <a:t> Operation Implementation </a:t>
            </a:r>
          </a:p>
        </p:txBody>
      </p:sp>
    </p:spTree>
    <p:extLst>
      <p:ext uri="{BB962C8B-B14F-4D97-AF65-F5344CB8AC3E}">
        <p14:creationId xmlns:p14="http://schemas.microsoft.com/office/powerpoint/2010/main" val="39205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F8AE1-9817-4626-AD41-F992700D4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Signing	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Proper placement/maintenance of reduce speed zone signs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Existing (conflicting) speed limit signs covered or removed</a:t>
            </a:r>
          </a:p>
          <a:p>
            <a:pPr>
              <a:lnSpc>
                <a:spcPct val="90000"/>
              </a:lnSpc>
            </a:pPr>
            <a:r>
              <a:rPr lang="en-US" dirty="0"/>
              <a:t>Law Enforcement Officers	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Involve in planning or preconstruction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Communicate what they are to do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Active enforcement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Presence </a:t>
            </a:r>
          </a:p>
          <a:p>
            <a:pPr marL="914400" lvl="2" indent="0">
              <a:buNone/>
            </a:pPr>
            <a:r>
              <a:rPr lang="en-US" sz="2800" dirty="0"/>
              <a:t>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C5FEB-C28A-4D05-9D72-769BF4A7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0"/>
            <a:ext cx="8534400" cy="685800"/>
          </a:xfrm>
        </p:spPr>
        <p:txBody>
          <a:bodyPr/>
          <a:lstStyle/>
          <a:p>
            <a:r>
              <a:rPr lang="en-US" sz="3200" dirty="0"/>
              <a:t>Speed Control Measures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153D6E-0276-40D5-B2DD-DD4633E81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309" y="1676400"/>
            <a:ext cx="7290790" cy="32766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6EF8058-B834-405E-B214-BA14AEC43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Negative Consequences of Work Zones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C59A10-DBCF-4D6C-A01C-FA6D51B0A406}"/>
              </a:ext>
            </a:extLst>
          </p:cNvPr>
          <p:cNvSpPr/>
          <p:nvPr/>
        </p:nvSpPr>
        <p:spPr>
          <a:xfrm>
            <a:off x="5812971" y="5091112"/>
            <a:ext cx="2971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Source: Fatality Analysis Reporting System (FARS) 2016 Final and 2017 Annual Report File, National Highway Traffic Safety Administration (NHTSA).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453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F8AE1-9817-4626-AD41-F992700D4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Signing	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Proper placement/maintenance of reduce speed zone signs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Existing (conflicting) speed limit signs covered or removed</a:t>
            </a:r>
          </a:p>
          <a:p>
            <a:pPr>
              <a:lnSpc>
                <a:spcPct val="90000"/>
              </a:lnSpc>
            </a:pPr>
            <a:r>
              <a:rPr lang="en-US" dirty="0"/>
              <a:t>Law Enforcement Officers	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Involve in planning or preconstruction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Communicate what they are to do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Active enforcement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Presence </a:t>
            </a:r>
          </a:p>
          <a:p>
            <a:pPr marL="914400" lvl="2" indent="0">
              <a:buNone/>
            </a:pPr>
            <a:r>
              <a:rPr lang="en-US" sz="2800" dirty="0"/>
              <a:t>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C5FEB-C28A-4D05-9D72-769BF4A7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0"/>
            <a:ext cx="8534400" cy="685800"/>
          </a:xfrm>
        </p:spPr>
        <p:txBody>
          <a:bodyPr/>
          <a:lstStyle/>
          <a:p>
            <a:r>
              <a:rPr lang="en-US" sz="3200" dirty="0"/>
              <a:t>Speed Control Measures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F8AE1-9817-4626-AD41-F992700D4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Coordination with local media</a:t>
            </a:r>
          </a:p>
          <a:p>
            <a:pPr lvl="1"/>
            <a:r>
              <a:rPr lang="en-US" sz="3200" dirty="0"/>
              <a:t>News releases</a:t>
            </a:r>
          </a:p>
          <a:p>
            <a:pPr lvl="1"/>
            <a:r>
              <a:rPr lang="en-US" sz="3200" dirty="0"/>
              <a:t>Interviews with project personnel</a:t>
            </a:r>
          </a:p>
          <a:p>
            <a:r>
              <a:rPr lang="en-US" sz="3200" dirty="0"/>
              <a:t>Printed materials distributed</a:t>
            </a:r>
          </a:p>
          <a:p>
            <a:r>
              <a:rPr lang="en-US" sz="3200" dirty="0"/>
              <a:t>Web site updated</a:t>
            </a:r>
          </a:p>
          <a:p>
            <a:pPr lvl="1"/>
            <a:r>
              <a:rPr lang="en-US" sz="3200" dirty="0"/>
              <a:t>Travel times/delays (if applicable) accurate</a:t>
            </a:r>
          </a:p>
          <a:p>
            <a:r>
              <a:rPr lang="en-US" sz="3200" dirty="0"/>
              <a:t>Feedback from public</a:t>
            </a:r>
          </a:p>
          <a:p>
            <a:pPr marL="914400" lvl="2" indent="0">
              <a:buNone/>
            </a:pPr>
            <a:r>
              <a:rPr lang="en-US" sz="2800" dirty="0"/>
              <a:t>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C5FEB-C28A-4D05-9D72-769BF4A7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0"/>
            <a:ext cx="8534400" cy="685800"/>
          </a:xfrm>
        </p:spPr>
        <p:txBody>
          <a:bodyPr/>
          <a:lstStyle/>
          <a:p>
            <a:r>
              <a:rPr lang="en-US" sz="3200" dirty="0"/>
              <a:t>Public Information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F8AE1-9817-4626-AD41-F992700D4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Our work is </a:t>
            </a:r>
            <a:r>
              <a:rPr lang="en-US" sz="3200" u="sng" dirty="0"/>
              <a:t>not</a:t>
            </a:r>
            <a:r>
              <a:rPr lang="en-US" sz="3200" dirty="0"/>
              <a:t> done</a:t>
            </a:r>
          </a:p>
          <a:p>
            <a:pPr>
              <a:lnSpc>
                <a:spcPct val="90000"/>
              </a:lnSpc>
              <a:buNone/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All the effort culminates in one thing:</a:t>
            </a:r>
          </a:p>
          <a:p>
            <a:pPr marL="0" indent="0">
              <a:lnSpc>
                <a:spcPct val="90000"/>
              </a:lnSpc>
              <a:buNone/>
            </a:pPr>
            <a:endParaRPr lang="en-US" sz="3200" dirty="0"/>
          </a:p>
          <a:p>
            <a:pPr lvl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90000"/>
                  </a:schemeClr>
                </a:solidFill>
              </a:rPr>
              <a:t>How does the TMP work in the field? 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90000"/>
                  </a:schemeClr>
                </a:solidFill>
              </a:rPr>
              <a:t> Are conditions as expected?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90000"/>
                  </a:schemeClr>
                </a:solidFill>
              </a:rPr>
              <a:t> Do major issues arise?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1">
                    <a:lumMod val="90000"/>
                  </a:schemeClr>
                </a:solidFill>
              </a:rPr>
              <a:t> Are there many complaints or “bad press”?</a:t>
            </a:r>
          </a:p>
          <a:p>
            <a:pPr marL="914400" lvl="2" indent="0">
              <a:buNone/>
            </a:pPr>
            <a:r>
              <a:rPr lang="en-US" sz="2800" dirty="0"/>
              <a:t>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C5FEB-C28A-4D05-9D72-769BF4A7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0"/>
            <a:ext cx="8534400" cy="685800"/>
          </a:xfrm>
        </p:spPr>
        <p:txBody>
          <a:bodyPr/>
          <a:lstStyle/>
          <a:p>
            <a:r>
              <a:rPr lang="en-US" sz="3200" dirty="0"/>
              <a:t>The TMP is implemented.  Now what?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9BF817-31A4-45F6-89A9-A94710ED3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94" y="0"/>
            <a:ext cx="9146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151FD5-43BF-46ED-9407-2C8EDB8F5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SC00276.JPG">
            <a:extLst>
              <a:ext uri="{FF2B5EF4-FFF2-40B4-BE49-F238E27FC236}">
                <a16:creationId xmlns:a16="http://schemas.microsoft.com/office/drawing/2014/main" id="{2EE4CAC0-5A3E-413E-BA47-E99B76456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FD10FB-28A1-4AC7-8601-6FE0691A59A4}"/>
              </a:ext>
            </a:extLst>
          </p:cNvPr>
          <p:cNvSpPr/>
          <p:nvPr/>
        </p:nvSpPr>
        <p:spPr>
          <a:xfrm>
            <a:off x="2057400" y="112068"/>
            <a:ext cx="5530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How Did This Happen To My Project???</a:t>
            </a:r>
          </a:p>
        </p:txBody>
      </p:sp>
    </p:spTree>
    <p:extLst>
      <p:ext uri="{BB962C8B-B14F-4D97-AF65-F5344CB8AC3E}">
        <p14:creationId xmlns:p14="http://schemas.microsoft.com/office/powerpoint/2010/main" val="93148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F8AE1-9817-4626-AD41-F992700D4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/>
              <a:t>Great.  No changes are needed.</a:t>
            </a:r>
          </a:p>
          <a:p>
            <a:pPr marL="514350" indent="-514350"/>
            <a:r>
              <a:rPr lang="en-US" dirty="0"/>
              <a:t>Poorly. </a:t>
            </a:r>
          </a:p>
          <a:p>
            <a:pPr marL="914400" lvl="1" indent="-514350"/>
            <a:r>
              <a:rPr lang="en-US" dirty="0"/>
              <a:t>What went wrong?</a:t>
            </a:r>
          </a:p>
          <a:p>
            <a:pPr marL="914400" lvl="1" indent="-514350"/>
            <a:r>
              <a:rPr lang="en-US" dirty="0"/>
              <a:t>Can we fix it?</a:t>
            </a:r>
          </a:p>
          <a:p>
            <a:pPr marL="914400" lvl="1" indent="-514350"/>
            <a:r>
              <a:rPr lang="en-US" dirty="0"/>
              <a:t>If not, what can we do?</a:t>
            </a:r>
          </a:p>
          <a:p>
            <a:pPr marL="514350" indent="-514350"/>
            <a:r>
              <a:rPr lang="en-US" dirty="0"/>
              <a:t>Ok.  Some tweaks might be needed.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/>
            <a:r>
              <a:rPr lang="en-US" dirty="0"/>
              <a:t>What can we learn?</a:t>
            </a:r>
          </a:p>
          <a:p>
            <a:pPr marL="914400" lvl="2" indent="0">
              <a:buNone/>
            </a:pPr>
            <a:r>
              <a:rPr lang="en-US" sz="2800" dirty="0"/>
              <a:t>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C5FEB-C28A-4D05-9D72-769BF4A7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0"/>
            <a:ext cx="8534400" cy="685800"/>
          </a:xfrm>
        </p:spPr>
        <p:txBody>
          <a:bodyPr/>
          <a:lstStyle/>
          <a:p>
            <a:r>
              <a:rPr lang="en-US" sz="3200" dirty="0"/>
              <a:t>How is the TMP working?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3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F8AE1-9817-4626-AD41-F992700D4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Monitoring WZ and TMP performance during construction are important to see if: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Field conditions are similar to predicted impacts used in planning and design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TMP strategies are effective in managing impacts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dirty="0"/>
              <a:t>If performance requirements are not met, what can be changed to improve performance?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DOT and/or contractor should revisit the TMP and consider alternate strategies and/or approach(</a:t>
            </a:r>
            <a:r>
              <a:rPr lang="en-US" dirty="0" err="1"/>
              <a:t>es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TMP changes must be approved by the DOT</a:t>
            </a:r>
          </a:p>
          <a:p>
            <a:pPr marL="914400" lvl="2" indent="0">
              <a:buNone/>
            </a:pPr>
            <a:r>
              <a:rPr lang="en-US" sz="2800" dirty="0"/>
              <a:t>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C5FEB-C28A-4D05-9D72-769BF4A7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0"/>
            <a:ext cx="8534400" cy="685800"/>
          </a:xfrm>
        </p:spPr>
        <p:txBody>
          <a:bodyPr/>
          <a:lstStyle/>
          <a:p>
            <a:r>
              <a:rPr lang="en-US" sz="3200" dirty="0"/>
              <a:t>Monitoring TMPs During 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750633-F861-45A2-9878-25C80B0F8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762000"/>
            <a:ext cx="7686166" cy="560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F8AE1-9817-4626-AD41-F992700D4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Variety of strategies - simple to complex</a:t>
            </a:r>
          </a:p>
          <a:p>
            <a:pPr lvl="1">
              <a:lnSpc>
                <a:spcPct val="80000"/>
              </a:lnSpc>
            </a:pPr>
            <a:r>
              <a:rPr lang="en-US" sz="3200" dirty="0"/>
              <a:t> Documenting observations from REs</a:t>
            </a:r>
          </a:p>
          <a:p>
            <a:pPr lvl="1">
              <a:lnSpc>
                <a:spcPct val="80000"/>
              </a:lnSpc>
            </a:pPr>
            <a:r>
              <a:rPr lang="en-US" sz="3200" dirty="0"/>
              <a:t> Sampling</a:t>
            </a:r>
          </a:p>
          <a:p>
            <a:pPr lvl="2">
              <a:lnSpc>
                <a:spcPct val="80000"/>
              </a:lnSpc>
            </a:pPr>
            <a:r>
              <a:rPr lang="en-US" sz="2800" dirty="0"/>
              <a:t>Travel time runs, queue monitoring, surveys</a:t>
            </a:r>
          </a:p>
          <a:p>
            <a:pPr lvl="1">
              <a:lnSpc>
                <a:spcPct val="80000"/>
              </a:lnSpc>
            </a:pPr>
            <a:r>
              <a:rPr lang="en-US" sz="3200" dirty="0"/>
              <a:t> Collecting police/crash reports</a:t>
            </a:r>
          </a:p>
          <a:p>
            <a:pPr lvl="1">
              <a:lnSpc>
                <a:spcPct val="80000"/>
              </a:lnSpc>
            </a:pPr>
            <a:r>
              <a:rPr lang="en-US" sz="3200" dirty="0"/>
              <a:t> Deploying mobile trailers with sensors</a:t>
            </a:r>
          </a:p>
          <a:p>
            <a:pPr lvl="1">
              <a:lnSpc>
                <a:spcPct val="80000"/>
              </a:lnSpc>
            </a:pPr>
            <a:r>
              <a:rPr lang="en-US" sz="3200" dirty="0"/>
              <a:t> Using ITS (existing or new)</a:t>
            </a:r>
          </a:p>
          <a:p>
            <a:pPr lvl="1">
              <a:lnSpc>
                <a:spcPct val="80000"/>
              </a:lnSpc>
            </a:pPr>
            <a:r>
              <a:rPr lang="en-US" sz="3200" dirty="0"/>
              <a:t> Using TMCs</a:t>
            </a:r>
          </a:p>
          <a:p>
            <a:pPr lvl="1">
              <a:lnSpc>
                <a:spcPct val="80000"/>
              </a:lnSpc>
            </a:pPr>
            <a:r>
              <a:rPr lang="en-US" sz="3200" dirty="0"/>
              <a:t> Buying data from a 3</a:t>
            </a:r>
            <a:r>
              <a:rPr lang="en-US" sz="3200" baseline="30000" dirty="0"/>
              <a:t>rd</a:t>
            </a:r>
            <a:r>
              <a:rPr lang="en-US" sz="3200" dirty="0"/>
              <a:t> party vendor</a:t>
            </a:r>
          </a:p>
          <a:p>
            <a:pPr marL="914400" lvl="2" indent="0">
              <a:buNone/>
            </a:pPr>
            <a:r>
              <a:rPr lang="en-US" sz="2800" dirty="0"/>
              <a:t>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C5FEB-C28A-4D05-9D72-769BF4A7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0"/>
            <a:ext cx="8534400" cy="685800"/>
          </a:xfrm>
        </p:spPr>
        <p:txBody>
          <a:bodyPr/>
          <a:lstStyle/>
          <a:p>
            <a:r>
              <a:rPr lang="en-US" sz="3200" dirty="0"/>
              <a:t>What to Expect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F8AE1-9817-4626-AD41-F992700D4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r>
              <a:rPr lang="en-US" sz="2800" dirty="0"/>
              <a:t>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C5FEB-C28A-4D05-9D72-769BF4A7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0"/>
            <a:ext cx="8534400" cy="68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D872CB-C4F5-465C-9CA3-E66553EC8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82"/>
            <a:ext cx="9144000" cy="68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4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2D2F79-C056-4656-989A-8BB122CAC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u="sng" dirty="0"/>
              <a:t>Arkansas WZ Fatalities</a:t>
            </a:r>
          </a:p>
          <a:p>
            <a:endParaRPr lang="en-US" u="sng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E81747-864A-4ED2-84FC-47E634311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Negative Consequences of Work Zones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24CEC-5CFA-407D-859C-07912E118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86780"/>
            <a:ext cx="8610600" cy="33282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4B20E4-BD51-4199-BAF5-2E3F22C95017}"/>
              </a:ext>
            </a:extLst>
          </p:cNvPr>
          <p:cNvSpPr/>
          <p:nvPr/>
        </p:nvSpPr>
        <p:spPr>
          <a:xfrm>
            <a:off x="3429000" y="5943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Source: Fatality Analysis Reporting System (FARS), National Highway Traffic Safety Administration (NHTSA).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D31FC3-7091-4D3A-AE8F-B67CFC4144CE}"/>
              </a:ext>
            </a:extLst>
          </p:cNvPr>
          <p:cNvSpPr txBox="1"/>
          <p:nvPr/>
        </p:nvSpPr>
        <p:spPr>
          <a:xfrm>
            <a:off x="5295407" y="2895600"/>
            <a:ext cx="3498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Ranked 10</a:t>
            </a:r>
            <a:r>
              <a:rPr lang="en-US" b="1" baseline="30000" dirty="0">
                <a:solidFill>
                  <a:srgbClr val="FF0000"/>
                </a:solidFill>
              </a:rPr>
              <a:t>th</a:t>
            </a:r>
            <a:r>
              <a:rPr lang="en-US" b="1" dirty="0">
                <a:solidFill>
                  <a:srgbClr val="FF0000"/>
                </a:solidFill>
              </a:rPr>
              <a:t> in the US for 2017</a:t>
            </a:r>
          </a:p>
        </p:txBody>
      </p:sp>
    </p:spTree>
    <p:extLst>
      <p:ext uri="{BB962C8B-B14F-4D97-AF65-F5344CB8AC3E}">
        <p14:creationId xmlns:p14="http://schemas.microsoft.com/office/powerpoint/2010/main" val="5224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F8AE1-9817-4626-AD41-F992700D4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Construction staff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Monitor and collect WZ crash data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Identify problematic trends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Implement appropriate adjustments </a:t>
            </a:r>
          </a:p>
          <a:p>
            <a:pPr>
              <a:lnSpc>
                <a:spcPct val="80000"/>
              </a:lnSpc>
            </a:pPr>
            <a:r>
              <a:rPr lang="en-US" dirty="0"/>
              <a:t>Monitor queue length for all significant projects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At beginning, middle, and end of each shift for the first week of every phase change (or during daily TCC inspection)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Compare to plans</a:t>
            </a:r>
          </a:p>
          <a:p>
            <a:pPr>
              <a:lnSpc>
                <a:spcPct val="80000"/>
              </a:lnSpc>
            </a:pPr>
            <a:r>
              <a:rPr lang="en-US" dirty="0"/>
              <a:t>Project manger submit a quarterly report on: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TO summary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Incident summary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Public comments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Personal observations</a:t>
            </a: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C5FEB-C28A-4D05-9D72-769BF4A7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0"/>
            <a:ext cx="8534400" cy="685800"/>
          </a:xfrm>
        </p:spPr>
        <p:txBody>
          <a:bodyPr/>
          <a:lstStyle/>
          <a:p>
            <a:r>
              <a:rPr lang="en-US" sz="3200" dirty="0"/>
              <a:t>Example TMP Monitoring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F8AE1-9817-4626-AD41-F992700D4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Example Measures: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WZ Safety Performance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Traffic crash statistics 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Worker fatalities and injuries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Speed/speed variance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WZ Mobility Performance 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Delay 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Speed 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Travel time 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Queue length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Exposure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C5FEB-C28A-4D05-9D72-769BF4A7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0"/>
            <a:ext cx="8534400" cy="685800"/>
          </a:xfrm>
        </p:spPr>
        <p:txBody>
          <a:bodyPr/>
          <a:lstStyle/>
          <a:p>
            <a:r>
              <a:rPr lang="en-US" sz="3200" dirty="0"/>
              <a:t>Project-Level Performance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9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F8AE1-9817-4626-AD41-F992700D4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Example Measures: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Construction Efficiency and Effectiveness 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On-time completion 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Cost-efficiency/effectiveness 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Quality of work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Efforts made to address impacts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Public Perception 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Calls/comments received – pro and con 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Customer satisfaction indexes 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User perceptions about the safety and mobility of the work zone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C5FEB-C28A-4D05-9D72-769BF4A7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0"/>
            <a:ext cx="8534400" cy="685800"/>
          </a:xfrm>
        </p:spPr>
        <p:txBody>
          <a:bodyPr/>
          <a:lstStyle/>
          <a:p>
            <a:r>
              <a:rPr lang="en-US" sz="3200" dirty="0"/>
              <a:t>Project-Level Performance </a:t>
            </a:r>
            <a:r>
              <a:rPr lang="en-US" sz="2800" dirty="0"/>
              <a:t>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F8AE1-9817-4626-AD41-F992700D4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724400"/>
          </a:xfrm>
        </p:spPr>
        <p:txBody>
          <a:bodyPr/>
          <a:lstStyle/>
          <a:p>
            <a:r>
              <a:rPr lang="en-US" dirty="0"/>
              <a:t>Affect the MOT decisions made by the DOT during project development</a:t>
            </a:r>
          </a:p>
          <a:p>
            <a:r>
              <a:rPr lang="en-US" dirty="0"/>
              <a:t>Increase work zone impacts</a:t>
            </a:r>
          </a:p>
          <a:p>
            <a:pPr lvl="1"/>
            <a:r>
              <a:rPr lang="en-US" dirty="0"/>
              <a:t>Queues &amp; delays</a:t>
            </a:r>
          </a:p>
          <a:p>
            <a:pPr lvl="1"/>
            <a:r>
              <a:rPr lang="en-US" dirty="0"/>
              <a:t>Potential for crashes</a:t>
            </a:r>
          </a:p>
          <a:p>
            <a:r>
              <a:rPr lang="en-US" dirty="0"/>
              <a:t>Reduce the effectiveness of the TMP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C5FEB-C28A-4D05-9D72-769BF4A7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0"/>
            <a:ext cx="8534400" cy="685800"/>
          </a:xfrm>
        </p:spPr>
        <p:txBody>
          <a:bodyPr/>
          <a:lstStyle/>
          <a:p>
            <a:r>
              <a:rPr lang="en-US" sz="3200" dirty="0"/>
              <a:t>Changes to a TMP Can...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9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F8AE1-9817-4626-AD41-F992700D4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How will revised impacts be assessed?</a:t>
            </a:r>
          </a:p>
          <a:p>
            <a:pPr>
              <a:lnSpc>
                <a:spcPct val="80000"/>
              </a:lnSpc>
            </a:pPr>
            <a:r>
              <a:rPr lang="en-US" dirty="0"/>
              <a:t>Who will update the impacts assessment?</a:t>
            </a:r>
          </a:p>
          <a:p>
            <a:pPr>
              <a:lnSpc>
                <a:spcPct val="80000"/>
              </a:lnSpc>
            </a:pPr>
            <a:r>
              <a:rPr lang="en-US" dirty="0"/>
              <a:t>Are any increased impacts acceptable? </a:t>
            </a:r>
          </a:p>
          <a:p>
            <a:pPr>
              <a:lnSpc>
                <a:spcPct val="80000"/>
              </a:lnSpc>
            </a:pPr>
            <a:r>
              <a:rPr lang="en-US" dirty="0"/>
              <a:t>What are the critical issues to address in the TMP?  e.g.,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Alternate route availability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Effects on businesses and residents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Changes to lane closures</a:t>
            </a:r>
          </a:p>
          <a:p>
            <a:pPr>
              <a:lnSpc>
                <a:spcPct val="80000"/>
              </a:lnSpc>
            </a:pPr>
            <a:r>
              <a:rPr lang="en-US" dirty="0"/>
              <a:t>Who will update the TMP, as needed?</a:t>
            </a:r>
          </a:p>
          <a:p>
            <a:pPr>
              <a:lnSpc>
                <a:spcPct val="80000"/>
              </a:lnSpc>
            </a:pPr>
            <a:r>
              <a:rPr lang="en-US" dirty="0"/>
              <a:t>Who will pay for these activities?</a:t>
            </a:r>
          </a:p>
          <a:p>
            <a:pPr>
              <a:lnSpc>
                <a:spcPct val="80000"/>
              </a:lnSpc>
            </a:pPr>
            <a:r>
              <a:rPr lang="en-US" dirty="0"/>
              <a:t>Who will pay for any changes in cost to TMP implementation?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C5FEB-C28A-4D05-9D72-769BF4A7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0"/>
            <a:ext cx="8534400" cy="685800"/>
          </a:xfrm>
        </p:spPr>
        <p:txBody>
          <a:bodyPr/>
          <a:lstStyle/>
          <a:p>
            <a:r>
              <a:rPr lang="en-US" sz="3200" dirty="0"/>
              <a:t>If changes are proposed...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F8AE1-9817-4626-AD41-F992700D4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724400"/>
          </a:xfrm>
        </p:spPr>
        <p:txBody>
          <a:bodyPr/>
          <a:lstStyle/>
          <a:p>
            <a:r>
              <a:rPr lang="en-US" dirty="0"/>
              <a:t>Both DOT and the contractor must designate a responsible person:</a:t>
            </a:r>
          </a:p>
          <a:p>
            <a:pPr lvl="1"/>
            <a:r>
              <a:rPr lang="en-US" dirty="0"/>
              <a:t>At the project-level</a:t>
            </a:r>
          </a:p>
          <a:p>
            <a:pPr lvl="1"/>
            <a:r>
              <a:rPr lang="en-US" dirty="0"/>
              <a:t>Who is appropriately trained</a:t>
            </a:r>
          </a:p>
          <a:p>
            <a:pPr lvl="1"/>
            <a:r>
              <a:rPr lang="en-US" dirty="0"/>
              <a:t>Who has primary responsibility and sufficient authority for implementing the TMP and other safety and mobility aspects of the project</a:t>
            </a:r>
          </a:p>
          <a:p>
            <a:r>
              <a:rPr lang="en-US" dirty="0"/>
              <a:t>They need to review TMP changes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C5FEB-C28A-4D05-9D72-769BF4A7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0"/>
            <a:ext cx="8534400" cy="685800"/>
          </a:xfrm>
        </p:spPr>
        <p:txBody>
          <a:bodyPr/>
          <a:lstStyle/>
          <a:p>
            <a:r>
              <a:rPr lang="en-US" sz="3200" dirty="0"/>
              <a:t>Responsible Persons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3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F8AE1-9817-4626-AD41-F992700D4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724400"/>
          </a:xfrm>
        </p:spPr>
        <p:txBody>
          <a:bodyPr/>
          <a:lstStyle/>
          <a:p>
            <a:r>
              <a:rPr lang="en-US" dirty="0"/>
              <a:t>Finish documentation of project results and lessons learned </a:t>
            </a:r>
          </a:p>
          <a:p>
            <a:r>
              <a:rPr lang="en-US" dirty="0"/>
              <a:t>Review findings</a:t>
            </a:r>
          </a:p>
          <a:p>
            <a:r>
              <a:rPr lang="en-US" dirty="0"/>
              <a:t>Consider findings in light of findings from other projects</a:t>
            </a:r>
          </a:p>
          <a:p>
            <a:r>
              <a:rPr lang="en-US" dirty="0"/>
              <a:t>Identify improvements to TMP process and/or modify guidelines/specs for future projects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C5FEB-C28A-4D05-9D72-769BF4A7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0"/>
            <a:ext cx="8534400" cy="685800"/>
          </a:xfrm>
        </p:spPr>
        <p:txBody>
          <a:bodyPr/>
          <a:lstStyle/>
          <a:p>
            <a:r>
              <a:rPr lang="en-US" sz="3200" dirty="0"/>
              <a:t>Objectives Post-Construction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F8AE1-9817-4626-AD41-F992700D4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724400"/>
          </a:xfrm>
        </p:spPr>
        <p:txBody>
          <a:bodyPr/>
          <a:lstStyle/>
          <a:p>
            <a:r>
              <a:rPr lang="en-US" dirty="0"/>
              <a:t>Summary of the following information:</a:t>
            </a:r>
          </a:p>
          <a:p>
            <a:pPr lvl="1"/>
            <a:r>
              <a:rPr lang="en-US" dirty="0"/>
              <a:t>Observed and/or measured impacts </a:t>
            </a:r>
          </a:p>
          <a:p>
            <a:pPr lvl="1"/>
            <a:r>
              <a:rPr lang="en-US" dirty="0"/>
              <a:t>Compare actual impacts versus the impacts </a:t>
            </a:r>
          </a:p>
          <a:p>
            <a:pPr lvl="1"/>
            <a:r>
              <a:rPr lang="en-US" dirty="0"/>
              <a:t>Effectiveness of TMP and management strategies </a:t>
            </a:r>
          </a:p>
          <a:p>
            <a:pPr lvl="1"/>
            <a:r>
              <a:rPr lang="en-US" dirty="0"/>
              <a:t>Best practices </a:t>
            </a:r>
          </a:p>
          <a:p>
            <a:pPr lvl="1"/>
            <a:r>
              <a:rPr lang="en-US" dirty="0"/>
              <a:t>Innovative approaches/techniques/technologies used</a:t>
            </a:r>
          </a:p>
          <a:p>
            <a:pPr lvl="1"/>
            <a:r>
              <a:rPr lang="en-US" dirty="0"/>
              <a:t>Lessons learned </a:t>
            </a:r>
          </a:p>
          <a:p>
            <a:pPr lvl="1"/>
            <a:r>
              <a:rPr lang="en-US" dirty="0"/>
              <a:t>Recommendations for policy or procedural change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C5FEB-C28A-4D05-9D72-769BF4A7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0"/>
            <a:ext cx="8534400" cy="685800"/>
          </a:xfrm>
        </p:spPr>
        <p:txBody>
          <a:bodyPr/>
          <a:lstStyle/>
          <a:p>
            <a:r>
              <a:rPr lang="en-US" sz="3200" dirty="0"/>
              <a:t>Document Performance Findings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1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F8AE1-9817-4626-AD41-F992700D4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Report required for each significant project (and others as appropriate) identifying TMP successes and failures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dirty="0"/>
              <a:t>General rating of TMP by field personnel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Revisions required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Comparison of actual conditions to predicted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Cost to implement</a:t>
            </a:r>
          </a:p>
          <a:p>
            <a:pPr lvl="1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C5FEB-C28A-4D05-9D72-769BF4A7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0"/>
            <a:ext cx="8534400" cy="685800"/>
          </a:xfrm>
        </p:spPr>
        <p:txBody>
          <a:bodyPr/>
          <a:lstStyle/>
          <a:p>
            <a:r>
              <a:rPr lang="en-US" sz="3200" dirty="0"/>
              <a:t>Example Post Construction Conditions/Policies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F8AE1-9817-4626-AD41-F992700D4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724400"/>
          </a:xfrm>
        </p:spPr>
        <p:txBody>
          <a:bodyPr/>
          <a:lstStyle/>
          <a:p>
            <a:r>
              <a:rPr lang="en-US" dirty="0"/>
              <a:t>Looking at multiple projects together</a:t>
            </a:r>
          </a:p>
          <a:p>
            <a:r>
              <a:rPr lang="en-US" dirty="0"/>
              <a:t>Combination of existing/available data sources</a:t>
            </a:r>
          </a:p>
          <a:p>
            <a:pPr lvl="1"/>
            <a:r>
              <a:rPr lang="en-US" dirty="0"/>
              <a:t>Results of impacts assessment and any travel planning and forecasting models</a:t>
            </a:r>
          </a:p>
          <a:p>
            <a:pPr lvl="1"/>
            <a:r>
              <a:rPr lang="en-US" dirty="0"/>
              <a:t>Field observations</a:t>
            </a:r>
          </a:p>
          <a:p>
            <a:pPr lvl="1"/>
            <a:r>
              <a:rPr lang="en-US" dirty="0"/>
              <a:t>Crash records </a:t>
            </a:r>
          </a:p>
          <a:p>
            <a:pPr lvl="1"/>
            <a:r>
              <a:rPr lang="en-US" dirty="0"/>
              <a:t>TMP and TMP evaluation findings</a:t>
            </a:r>
          </a:p>
          <a:p>
            <a:pPr lvl="1"/>
            <a:r>
              <a:rPr lang="en-US" dirty="0"/>
              <a:t>Interviews</a:t>
            </a:r>
          </a:p>
          <a:p>
            <a:pPr lvl="1"/>
            <a:r>
              <a:rPr lang="en-US" dirty="0"/>
              <a:t>Surveys</a:t>
            </a:r>
          </a:p>
          <a:p>
            <a:pPr lvl="1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C5FEB-C28A-4D05-9D72-769BF4A7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0"/>
            <a:ext cx="8534400" cy="685800"/>
          </a:xfrm>
        </p:spPr>
        <p:txBody>
          <a:bodyPr/>
          <a:lstStyle/>
          <a:p>
            <a:r>
              <a:rPr lang="en-US" sz="3200" dirty="0"/>
              <a:t>Program-Level Assessment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2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Photo: Roadway work zone.  Oncoming traffic is re-directed by a flashing arrow indicator and sign &quot;Road Work Ahead&quot;">
            <a:hlinkClick r:id="rId2" action="ppaction://hlinksldjump"/>
            <a:extLst>
              <a:ext uri="{FF2B5EF4-FFF2-40B4-BE49-F238E27FC236}">
                <a16:creationId xmlns:a16="http://schemas.microsoft.com/office/drawing/2014/main" id="{1CC0224C-D44D-4BF2-A413-D0C9B1156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349" y="3733800"/>
            <a:ext cx="3506787" cy="302577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25DA28C-7A55-4C71-BA95-9B5D0F51E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Can we do better?</a:t>
            </a:r>
            <a:endParaRPr lang="en-US" dirty="0"/>
          </a:p>
        </p:txBody>
      </p:sp>
      <p:pic>
        <p:nvPicPr>
          <p:cNvPr id="4" name="Picture 5" descr="102-0268_IMG">
            <a:extLst>
              <a:ext uri="{FF2B5EF4-FFF2-40B4-BE49-F238E27FC236}">
                <a16:creationId xmlns:a16="http://schemas.microsoft.com/office/drawing/2014/main" id="{F52D0FD7-F0CD-4F9C-A863-13E3EDA6D0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5" y="1600201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6A708981-674E-4063-9FCA-FBF77C8C1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1902"/>
            <a:ext cx="3235234" cy="273696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78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FF8AE1-9817-4626-AD41-F992700D4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724400"/>
          </a:xfrm>
        </p:spPr>
        <p:txBody>
          <a:bodyPr/>
          <a:lstStyle/>
          <a:p>
            <a:pPr marL="514350" indent="-514350"/>
            <a:r>
              <a:rPr lang="en-US" sz="3600" dirty="0"/>
              <a:t>Opportunity to learn</a:t>
            </a:r>
          </a:p>
          <a:p>
            <a:pPr marL="514350" indent="-514350"/>
            <a:r>
              <a:rPr lang="en-US" sz="3600" dirty="0"/>
              <a:t>Know how TMPs are working and what to improve</a:t>
            </a:r>
          </a:p>
          <a:p>
            <a:pPr marL="514350" indent="-514350"/>
            <a:r>
              <a:rPr lang="en-US" sz="3600" dirty="0"/>
              <a:t>Identify and share best practices</a:t>
            </a:r>
          </a:p>
          <a:p>
            <a:pPr marL="514350" indent="-514350"/>
            <a:r>
              <a:rPr lang="en-US" sz="3600" dirty="0"/>
              <a:t>Support decision making</a:t>
            </a:r>
          </a:p>
          <a:p>
            <a:pPr lvl="1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8C5FEB-C28A-4D05-9D72-769BF4A7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0"/>
            <a:ext cx="8534400" cy="685800"/>
          </a:xfrm>
        </p:spPr>
        <p:txBody>
          <a:bodyPr/>
          <a:lstStyle/>
          <a:p>
            <a:r>
              <a:rPr lang="en-US" sz="3200" dirty="0"/>
              <a:t>Why Assess TMP Performance?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BB5DC-8BCF-4C6A-BC93-E5D8D3774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" y="2514600"/>
            <a:ext cx="86106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6000" b="1" dirty="0">
                <a:ea typeface="굴림" charset="-127"/>
              </a:rPr>
              <a:t>TMP </a:t>
            </a:r>
          </a:p>
          <a:p>
            <a:pPr marL="0" indent="0" algn="ctr">
              <a:buNone/>
            </a:pPr>
            <a:r>
              <a:rPr lang="en-US" altLang="ko-KR" sz="6000" b="1" dirty="0">
                <a:ea typeface="굴림" charset="-127"/>
              </a:rPr>
              <a:t>Resources and Wrap-up</a:t>
            </a:r>
            <a:endParaRPr lang="en-US" sz="60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DAB300-3F75-4BA4-AC82-364E99D5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534400" cy="685800"/>
          </a:xfrm>
        </p:spPr>
        <p:txBody>
          <a:bodyPr>
            <a:normAutofit/>
          </a:bodyPr>
          <a:lstStyle/>
          <a:p>
            <a:r>
              <a:rPr lang="en-US" dirty="0"/>
              <a:t>Module 7</a:t>
            </a:r>
          </a:p>
        </p:txBody>
      </p:sp>
    </p:spTree>
    <p:extLst>
      <p:ext uri="{BB962C8B-B14F-4D97-AF65-F5344CB8AC3E}">
        <p14:creationId xmlns:p14="http://schemas.microsoft.com/office/powerpoint/2010/main" val="30105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E8B2F6-4F67-400B-A306-CB569CB7C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8610600" cy="47244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sz="2400" dirty="0"/>
              <a:t>WZ Safety and Mobility Rule Web Site</a:t>
            </a:r>
            <a:r>
              <a:rPr lang="en-US" sz="4400" dirty="0"/>
              <a:t> </a:t>
            </a:r>
          </a:p>
          <a:p>
            <a:pPr lvl="1">
              <a:spcBef>
                <a:spcPct val="10000"/>
              </a:spcBef>
            </a:pPr>
            <a:r>
              <a:rPr lang="en-US" sz="2000" dirty="0"/>
              <a:t>Example TMPs, development resources</a:t>
            </a:r>
          </a:p>
          <a:p>
            <a:pPr>
              <a:spcBef>
                <a:spcPct val="40000"/>
              </a:spcBef>
            </a:pPr>
            <a:r>
              <a:rPr lang="en-US" sz="2400" dirty="0"/>
              <a:t>Developing and Implementing TMPs for Work Zones</a:t>
            </a:r>
          </a:p>
          <a:p>
            <a:pPr lvl="1">
              <a:spcBef>
                <a:spcPct val="10000"/>
              </a:spcBef>
            </a:pPr>
            <a:r>
              <a:rPr lang="en-US" sz="2000" dirty="0"/>
              <a:t>Includes a TMP Checklist and matrix of strategies</a:t>
            </a:r>
          </a:p>
          <a:p>
            <a:pPr>
              <a:spcBef>
                <a:spcPct val="40000"/>
              </a:spcBef>
            </a:pPr>
            <a:r>
              <a:rPr lang="en-US" sz="2400" dirty="0"/>
              <a:t>Templates and Samples</a:t>
            </a:r>
          </a:p>
          <a:p>
            <a:pPr>
              <a:spcBef>
                <a:spcPct val="40000"/>
              </a:spcBef>
            </a:pPr>
            <a:r>
              <a:rPr lang="en-US" sz="2400" dirty="0"/>
              <a:t>Online Training</a:t>
            </a:r>
            <a:endParaRPr lang="en-US" sz="2400" i="1" dirty="0"/>
          </a:p>
          <a:p>
            <a:pPr>
              <a:spcBef>
                <a:spcPct val="40000"/>
              </a:spcBef>
            </a:pPr>
            <a:r>
              <a:rPr lang="en-US" sz="2400" dirty="0"/>
              <a:t>FHWA</a:t>
            </a:r>
          </a:p>
          <a:p>
            <a:pPr>
              <a:spcBef>
                <a:spcPct val="40000"/>
              </a:spcBef>
            </a:pPr>
            <a:r>
              <a:rPr lang="en-US" altLang="en-US" sz="2400" b="1" dirty="0">
                <a:hlinkClick r:id="rId2"/>
              </a:rPr>
              <a:t>http://www.ops.fhwa.dot.gov/wz/resources/final_rule.htm</a:t>
            </a:r>
            <a:endParaRPr lang="en-US" altLang="en-US" sz="2400" b="1" dirty="0"/>
          </a:p>
          <a:p>
            <a:pPr>
              <a:spcBef>
                <a:spcPct val="40000"/>
              </a:spcBef>
            </a:pPr>
            <a:r>
              <a:rPr lang="en-US" altLang="en-US" sz="2400" b="1" dirty="0">
                <a:hlinkClick r:id="rId3"/>
              </a:rPr>
              <a:t>https://www.workzonesafety.org/topics-of-interest/transportation-management-plans/</a:t>
            </a:r>
            <a:endParaRPr lang="en-US" altLang="en-US" sz="2400" b="1" dirty="0"/>
          </a:p>
          <a:p>
            <a:pPr>
              <a:spcBef>
                <a:spcPct val="40000"/>
              </a:spcBef>
            </a:pPr>
            <a:endParaRPr lang="en-US" altLang="en-US" sz="2400" b="1" dirty="0"/>
          </a:p>
          <a:p>
            <a:pPr>
              <a:spcBef>
                <a:spcPct val="40000"/>
              </a:spcBef>
            </a:pPr>
            <a:endParaRPr lang="en-US" sz="2400" dirty="0"/>
          </a:p>
          <a:p>
            <a:pPr>
              <a:spcBef>
                <a:spcPct val="40000"/>
              </a:spcBef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44CF-45C0-4A8C-9316-7762E0336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TMP Resources</a:t>
            </a:r>
          </a:p>
        </p:txBody>
      </p:sp>
    </p:spTree>
    <p:extLst>
      <p:ext uri="{BB962C8B-B14F-4D97-AF65-F5344CB8AC3E}">
        <p14:creationId xmlns:p14="http://schemas.microsoft.com/office/powerpoint/2010/main" val="35410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359FD3-9A7B-4A2D-A223-3614E4F92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altLang="en-US" sz="3100" dirty="0">
                <a:hlinkClick r:id="rId2"/>
              </a:rPr>
              <a:t>http://www.ops.fhwa.dot.gov/wz/resources/final_rule.htm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F32201-22A0-4396-A300-5475D7882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98" y="1143000"/>
            <a:ext cx="910851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4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359FD3-9A7B-4A2D-A223-3614E4F92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altLang="en-US" sz="3100" dirty="0">
                <a:hlinkClick r:id="rId2"/>
              </a:rPr>
              <a:t>http://www.ops.fhwa.dot.gov/wz/resources/final_rule.htm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D44C23-8EB1-4110-A5B6-BEE091A64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0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3200400"/>
            <a:ext cx="7315200" cy="1828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/>
              <a:t>YOUR TURN…</a:t>
            </a:r>
          </a:p>
        </p:txBody>
      </p:sp>
    </p:spTree>
    <p:extLst>
      <p:ext uri="{BB962C8B-B14F-4D97-AF65-F5344CB8AC3E}">
        <p14:creationId xmlns:p14="http://schemas.microsoft.com/office/powerpoint/2010/main" val="28190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3200400"/>
            <a:ext cx="7315200" cy="1828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183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B44E2B-297B-4124-B346-A9C2398B6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rgbClr val="080808"/>
                </a:solidFill>
              </a:rPr>
              <a:t>Systematic Improvements</a:t>
            </a:r>
          </a:p>
          <a:p>
            <a:r>
              <a:rPr lang="en-US" altLang="en-US" sz="3200" dirty="0">
                <a:solidFill>
                  <a:srgbClr val="080808"/>
                </a:solidFill>
              </a:rPr>
              <a:t>Improve driver performance</a:t>
            </a:r>
          </a:p>
          <a:p>
            <a:r>
              <a:rPr lang="en-US" altLang="en-US" sz="3200" dirty="0">
                <a:solidFill>
                  <a:srgbClr val="080808"/>
                </a:solidFill>
              </a:rPr>
              <a:t>Reduce work zone risk factors </a:t>
            </a:r>
          </a:p>
          <a:p>
            <a:r>
              <a:rPr lang="en-US" altLang="en-US" sz="3200" dirty="0">
                <a:solidFill>
                  <a:srgbClr val="080808"/>
                </a:solidFill>
              </a:rPr>
              <a:t>Reduce mobility impacts</a:t>
            </a:r>
          </a:p>
          <a:p>
            <a:r>
              <a:rPr lang="en-US" altLang="en-US" sz="3200" dirty="0">
                <a:solidFill>
                  <a:srgbClr val="080808"/>
                </a:solidFill>
              </a:rPr>
              <a:t>Reduce exposure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F4406B-4A37-43AD-8244-E9A7DE202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Improvement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83A1AB-7DD4-4930-814A-0FA1553C7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80808"/>
                </a:solidFill>
              </a:rPr>
              <a:t>Develop/implement policies</a:t>
            </a:r>
          </a:p>
          <a:p>
            <a:pPr lvl="1"/>
            <a:r>
              <a:rPr lang="en-US" altLang="en-US" dirty="0">
                <a:solidFill>
                  <a:srgbClr val="080808"/>
                </a:solidFill>
              </a:rPr>
              <a:t>Integrate policies into business process procedures (SMS, design, </a:t>
            </a:r>
            <a:r>
              <a:rPr lang="en-US" altLang="en-US" dirty="0" err="1">
                <a:solidFill>
                  <a:srgbClr val="080808"/>
                </a:solidFill>
              </a:rPr>
              <a:t>etc</a:t>
            </a:r>
            <a:r>
              <a:rPr lang="en-US" altLang="en-US" dirty="0">
                <a:solidFill>
                  <a:srgbClr val="080808"/>
                </a:solidFill>
              </a:rPr>
              <a:t>)</a:t>
            </a:r>
          </a:p>
          <a:p>
            <a:pPr lvl="1"/>
            <a:r>
              <a:rPr lang="en-US" altLang="en-US" dirty="0">
                <a:solidFill>
                  <a:srgbClr val="080808"/>
                </a:solidFill>
              </a:rPr>
              <a:t>Monitor performance</a:t>
            </a:r>
          </a:p>
          <a:p>
            <a:pPr lvl="1"/>
            <a:r>
              <a:rPr lang="en-US" altLang="en-US" dirty="0">
                <a:solidFill>
                  <a:srgbClr val="080808"/>
                </a:solidFill>
              </a:rPr>
              <a:t>Collect &amp; analyze data; make improvements</a:t>
            </a:r>
          </a:p>
          <a:p>
            <a:r>
              <a:rPr lang="en-US" altLang="en-US" dirty="0">
                <a:solidFill>
                  <a:srgbClr val="080808"/>
                </a:solidFill>
              </a:rPr>
              <a:t>Improve human capital </a:t>
            </a:r>
          </a:p>
          <a:p>
            <a:r>
              <a:rPr lang="en-US" altLang="en-US" dirty="0">
                <a:solidFill>
                  <a:srgbClr val="080808"/>
                </a:solidFill>
              </a:rPr>
              <a:t>Forge effective partnership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8B0765-D118-4784-8586-9442ABD62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Systematic Improvements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7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F4A2D2-6C82-45B4-955B-E0AF47D6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Integrate Work Zone Policies into Procedures</a:t>
            </a:r>
            <a:endParaRPr lang="en-US" dirty="0"/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6F96DC48-CEC8-4312-A9E9-13B93DB0A5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62" y="1905000"/>
            <a:ext cx="7671238" cy="419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26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63097D-F6C5-456C-9573-B37B74851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Improve Work Force knowledge</a:t>
            </a:r>
            <a:r>
              <a:rPr lang="en-US" altLang="en-US" dirty="0">
                <a:solidFill>
                  <a:srgbClr val="FFFFFF"/>
                </a:solidFill>
              </a:rPr>
              <a:t> </a:t>
            </a:r>
            <a:r>
              <a:rPr lang="en-US" altLang="en-US" dirty="0">
                <a:solidFill>
                  <a:srgbClr val="080808"/>
                </a:solidFill>
              </a:rPr>
              <a:t> </a:t>
            </a:r>
          </a:p>
          <a:p>
            <a:pPr lvl="1">
              <a:buClr>
                <a:schemeClr val="accent1"/>
              </a:buClr>
            </a:pPr>
            <a:r>
              <a:rPr lang="en-US" altLang="en-US" dirty="0">
                <a:solidFill>
                  <a:srgbClr val="080808"/>
                </a:solidFill>
              </a:rPr>
              <a:t>Development</a:t>
            </a:r>
          </a:p>
          <a:p>
            <a:pPr lvl="1">
              <a:buClr>
                <a:schemeClr val="accent1"/>
              </a:buClr>
            </a:pPr>
            <a:r>
              <a:rPr lang="en-US" altLang="en-US" dirty="0">
                <a:solidFill>
                  <a:srgbClr val="080808"/>
                </a:solidFill>
              </a:rPr>
              <a:t>Design</a:t>
            </a:r>
          </a:p>
          <a:p>
            <a:pPr lvl="1">
              <a:buClr>
                <a:schemeClr val="accent1"/>
              </a:buClr>
            </a:pPr>
            <a:r>
              <a:rPr lang="en-US" altLang="en-US" dirty="0">
                <a:solidFill>
                  <a:srgbClr val="080808"/>
                </a:solidFill>
              </a:rPr>
              <a:t>Implementation</a:t>
            </a:r>
          </a:p>
          <a:p>
            <a:pPr lvl="1">
              <a:buClr>
                <a:schemeClr val="accent1"/>
              </a:buClr>
            </a:pPr>
            <a:r>
              <a:rPr lang="en-US" altLang="en-US" dirty="0">
                <a:solidFill>
                  <a:srgbClr val="080808"/>
                </a:solidFill>
              </a:rPr>
              <a:t>Operation</a:t>
            </a:r>
          </a:p>
          <a:p>
            <a:pPr lvl="1">
              <a:buClr>
                <a:schemeClr val="accent1"/>
              </a:buClr>
            </a:pPr>
            <a:r>
              <a:rPr lang="en-US" altLang="en-US" dirty="0">
                <a:solidFill>
                  <a:srgbClr val="080808"/>
                </a:solidFill>
              </a:rPr>
              <a:t>Inspection</a:t>
            </a:r>
          </a:p>
          <a:p>
            <a:pPr lvl="1">
              <a:buClr>
                <a:schemeClr val="accent1"/>
              </a:buClr>
            </a:pPr>
            <a:r>
              <a:rPr lang="en-US" altLang="en-US" dirty="0">
                <a:solidFill>
                  <a:srgbClr val="080808"/>
                </a:solidFill>
              </a:rPr>
              <a:t>Enforcement</a:t>
            </a:r>
          </a:p>
          <a:p>
            <a:r>
              <a:rPr lang="en-US" altLang="en-US" dirty="0">
                <a:solidFill>
                  <a:srgbClr val="080808"/>
                </a:solidFill>
              </a:rPr>
              <a:t>Training geared toward improved decisions</a:t>
            </a:r>
            <a:endParaRPr lang="es-ES" altLang="en-US" dirty="0">
              <a:solidFill>
                <a:srgbClr val="080808"/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2DB3C2-7612-4671-8C81-FE6D2E463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06" y="9144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Systematic Improvements</a:t>
            </a:r>
            <a:br>
              <a:rPr lang="en-US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Module 1: Work Zone Safety and Mobility Issues</a:t>
            </a:r>
          </a:p>
          <a:p>
            <a:r>
              <a:rPr lang="en-US" dirty="0"/>
              <a:t>Module 2: Overview of Subpart J</a:t>
            </a:r>
          </a:p>
          <a:p>
            <a:r>
              <a:rPr lang="en-US" dirty="0"/>
              <a:t>Module 3: TMP BASICS</a:t>
            </a:r>
          </a:p>
          <a:p>
            <a:r>
              <a:rPr lang="en-US" dirty="0"/>
              <a:t>Module 4: Impact Assessment and Mitigation</a:t>
            </a:r>
          </a:p>
          <a:p>
            <a:r>
              <a:rPr lang="en-US" dirty="0"/>
              <a:t>Module 5: Public Information Plans</a:t>
            </a:r>
          </a:p>
          <a:p>
            <a:r>
              <a:rPr lang="en-US" dirty="0"/>
              <a:t>Module 6: TMP Monitoring and Evaluation</a:t>
            </a:r>
          </a:p>
          <a:p>
            <a:r>
              <a:rPr lang="en-US" dirty="0"/>
              <a:t>Module 7: TMP Resources and Wrap-up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TMP Workshop Outline</a:t>
            </a:r>
          </a:p>
        </p:txBody>
      </p:sp>
    </p:spTree>
    <p:extLst>
      <p:ext uri="{BB962C8B-B14F-4D97-AF65-F5344CB8AC3E}">
        <p14:creationId xmlns:p14="http://schemas.microsoft.com/office/powerpoint/2010/main" val="307211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1BBC53-B738-4B55-A97B-3F3344765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600200"/>
            <a:ext cx="8610600" cy="4724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u="sng" dirty="0"/>
              <a:t>Forge Effective Partnerships</a:t>
            </a:r>
            <a:r>
              <a:rPr lang="en-US" altLang="en-US" u="sng" dirty="0">
                <a:solidFill>
                  <a:srgbClr val="FFFFFF"/>
                </a:solidFill>
              </a:rPr>
              <a:t> </a:t>
            </a:r>
          </a:p>
          <a:p>
            <a:r>
              <a:rPr lang="en-US" altLang="en-US" dirty="0">
                <a:solidFill>
                  <a:srgbClr val="080808"/>
                </a:solidFill>
              </a:rPr>
              <a:t>Advocacy groups</a:t>
            </a:r>
          </a:p>
          <a:p>
            <a:r>
              <a:rPr lang="en-US" altLang="en-US" dirty="0">
                <a:solidFill>
                  <a:srgbClr val="080808"/>
                </a:solidFill>
              </a:rPr>
              <a:t>Business/merchants</a:t>
            </a:r>
          </a:p>
          <a:p>
            <a:r>
              <a:rPr lang="en-US" altLang="en-US" dirty="0">
                <a:solidFill>
                  <a:srgbClr val="080808"/>
                </a:solidFill>
              </a:rPr>
              <a:t>Cities/local govt.</a:t>
            </a:r>
          </a:p>
          <a:p>
            <a:r>
              <a:rPr lang="en-US" altLang="en-US" dirty="0">
                <a:solidFill>
                  <a:srgbClr val="080808"/>
                </a:solidFill>
              </a:rPr>
              <a:t>Emergency response agencies</a:t>
            </a:r>
          </a:p>
          <a:p>
            <a:r>
              <a:rPr lang="en-US" altLang="en-US" dirty="0">
                <a:solidFill>
                  <a:srgbClr val="080808"/>
                </a:solidFill>
              </a:rPr>
              <a:t>Legislative/political offices</a:t>
            </a:r>
          </a:p>
          <a:p>
            <a:r>
              <a:rPr lang="en-US" altLang="en-US" dirty="0">
                <a:solidFill>
                  <a:srgbClr val="080808"/>
                </a:solidFill>
              </a:rPr>
              <a:t>Media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4820B8-C058-427F-AA5C-4457D73C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9144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Systematic Improvements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4EF90A-9BDE-4249-89C8-739C8CC81AFA}"/>
              </a:ext>
            </a:extLst>
          </p:cNvPr>
          <p:cNvSpPr txBox="1"/>
          <p:nvPr/>
        </p:nvSpPr>
        <p:spPr>
          <a:xfrm>
            <a:off x="5143500" y="2057400"/>
            <a:ext cx="365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80808"/>
                </a:solidFill>
                <a:latin typeface="+mn-lt"/>
              </a:rPr>
              <a:t>Major employers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80808"/>
                </a:solidFill>
                <a:latin typeface="+mn-lt"/>
              </a:rPr>
              <a:t>Neighborhood associations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80808"/>
                </a:solidFill>
                <a:latin typeface="+mn-lt"/>
              </a:rPr>
              <a:t>Transit agencies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80808"/>
                </a:solidFill>
                <a:latin typeface="+mn-lt"/>
              </a:rPr>
              <a:t>Transportation management associations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80808"/>
                </a:solidFill>
                <a:latin typeface="+mn-lt"/>
              </a:rPr>
              <a:t>Utilities</a:t>
            </a:r>
            <a:endParaRPr lang="es-ES" altLang="en-US" sz="2800" dirty="0">
              <a:solidFill>
                <a:srgbClr val="08080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576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59E106-A402-4B81-BFC7-DB297D2EA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80808"/>
                </a:solidFill>
              </a:rPr>
              <a:t>Campaigns and Slogans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080808"/>
                </a:solidFill>
              </a:rPr>
              <a:t>“Give </a:t>
            </a:r>
            <a:r>
              <a:rPr lang="en-US" altLang="en-US" dirty="0" err="1">
                <a:solidFill>
                  <a:srgbClr val="080808"/>
                </a:solidFill>
              </a:rPr>
              <a:t>em</a:t>
            </a:r>
            <a:r>
              <a:rPr lang="en-US" altLang="en-US" dirty="0">
                <a:solidFill>
                  <a:srgbClr val="080808"/>
                </a:solidFill>
              </a:rPr>
              <a:t>’ a Brake”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080808"/>
                </a:solidFill>
              </a:rPr>
              <a:t>“Slow Down, My Daddy Works Here”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080808"/>
                </a:solidFill>
              </a:rPr>
              <a:t>Newspaper, Radio, Television, PSAs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D300E8-9CAF-458B-9ACF-335064769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Improve Driver Performance: Driver Education</a:t>
            </a:r>
            <a:endParaRPr lang="en-US" dirty="0"/>
          </a:p>
        </p:txBody>
      </p:sp>
      <p:pic>
        <p:nvPicPr>
          <p:cNvPr id="4" name="Picture 4" descr="Give 'em a Brake">
            <a:hlinkClick r:id="rId2" action="ppaction://hlinksldjump" tooltip="&quot;Give em' a Brake&quot; Campaign Advertisement."/>
            <a:extLst>
              <a:ext uri="{FF2B5EF4-FFF2-40B4-BE49-F238E27FC236}">
                <a16:creationId xmlns:a16="http://schemas.microsoft.com/office/drawing/2014/main" id="{860E1EA8-0458-4DE1-BF9B-6D32BC5C8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33800"/>
            <a:ext cx="6781800" cy="17970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43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5F3717-7964-4399-A9C7-DDB844D51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altLang="en-US" dirty="0">
                <a:solidFill>
                  <a:srgbClr val="080808"/>
                </a:solidFill>
                <a:cs typeface="Arial" charset="0"/>
              </a:rPr>
              <a:t>Work Zone Awareness Week</a:t>
            </a:r>
            <a:endParaRPr lang="en-US" altLang="en-US" dirty="0">
              <a:cs typeface="Arial" charset="0"/>
            </a:endParaRPr>
          </a:p>
          <a:p>
            <a:pPr>
              <a:defRPr/>
            </a:pPr>
            <a:r>
              <a:rPr lang="en-US" altLang="en-US" dirty="0">
                <a:solidFill>
                  <a:srgbClr val="080808"/>
                </a:solidFill>
                <a:cs typeface="Arial" charset="0"/>
              </a:rPr>
              <a:t>Raise awareness</a:t>
            </a:r>
          </a:p>
          <a:p>
            <a:pPr>
              <a:defRPr/>
            </a:pPr>
            <a:r>
              <a:rPr lang="en-US" altLang="en-US" dirty="0">
                <a:solidFill>
                  <a:srgbClr val="080808"/>
                </a:solidFill>
                <a:cs typeface="Arial" charset="0"/>
              </a:rPr>
              <a:t>Provide drivers tips for driving</a:t>
            </a:r>
          </a:p>
          <a:p>
            <a:pPr marL="0" indent="0">
              <a:buNone/>
              <a:defRPr/>
            </a:pPr>
            <a:r>
              <a:rPr lang="en-US" altLang="en-US" dirty="0">
                <a:solidFill>
                  <a:srgbClr val="080808"/>
                </a:solidFill>
                <a:cs typeface="Arial" charset="0"/>
              </a:rPr>
              <a:t> safely through work zones</a:t>
            </a:r>
          </a:p>
          <a:p>
            <a:pPr>
              <a:defRPr/>
            </a:pPr>
            <a:r>
              <a:rPr lang="en-US" altLang="en-US" dirty="0">
                <a:solidFill>
                  <a:srgbClr val="080808"/>
                </a:solidFill>
                <a:cs typeface="Arial" charset="0"/>
              </a:rPr>
              <a:t>Recognize those who have </a:t>
            </a:r>
          </a:p>
          <a:p>
            <a:pPr marL="0" indent="0">
              <a:buNone/>
              <a:defRPr/>
            </a:pPr>
            <a:r>
              <a:rPr lang="en-US" altLang="en-US" dirty="0">
                <a:solidFill>
                  <a:srgbClr val="080808"/>
                </a:solidFill>
                <a:cs typeface="Arial" charset="0"/>
              </a:rPr>
              <a:t>died in work zones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C37372-9003-4F19-AE66-72017550A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Improve Driver Performance: Driver Education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364E21-304F-4AD7-91EB-83E1BC12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674465"/>
            <a:ext cx="3657600" cy="465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DA89A7-D327-46C8-AA48-ADFBDA6E6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80808"/>
                </a:solidFill>
              </a:rPr>
              <a:t>Display TTC devices visibly</a:t>
            </a:r>
          </a:p>
          <a:p>
            <a:r>
              <a:rPr lang="en-US" altLang="en-US" dirty="0">
                <a:solidFill>
                  <a:srgbClr val="080808"/>
                </a:solidFill>
              </a:rPr>
              <a:t>Improve credibility of signs</a:t>
            </a:r>
          </a:p>
          <a:p>
            <a:r>
              <a:rPr lang="en-US" altLang="en-US" dirty="0">
                <a:solidFill>
                  <a:srgbClr val="080808"/>
                </a:solidFill>
              </a:rPr>
              <a:t>Enforcement of traffic laws in work zones</a:t>
            </a:r>
          </a:p>
          <a:p>
            <a:r>
              <a:rPr lang="en-US" altLang="en-US" dirty="0">
                <a:solidFill>
                  <a:srgbClr val="080808"/>
                </a:solidFill>
              </a:rPr>
              <a:t>Increased penalties in work zones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875AF9-9C1A-410F-812B-1324A87FA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Improve Driver Performance: Compliance</a:t>
            </a:r>
            <a:endParaRPr lang="en-US" dirty="0"/>
          </a:p>
        </p:txBody>
      </p:sp>
      <p:pic>
        <p:nvPicPr>
          <p:cNvPr id="4" name="Picture 3" descr="1210">
            <a:hlinkClick r:id="rId2" action="ppaction://hlinksldjump" tooltip="Picture of Automated Message Board"/>
            <a:extLst>
              <a:ext uri="{FF2B5EF4-FFF2-40B4-BE49-F238E27FC236}">
                <a16:creationId xmlns:a16="http://schemas.microsoft.com/office/drawing/2014/main" id="{BE9626F8-49B9-432E-8585-B12D47CFF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3581400" cy="239871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One Lane Work Zone">
            <a:hlinkClick r:id="rId2" action="ppaction://hlinksldjump" tooltip="Picture of Temporary Traffic Control Signal"/>
            <a:extLst>
              <a:ext uri="{FF2B5EF4-FFF2-40B4-BE49-F238E27FC236}">
                <a16:creationId xmlns:a16="http://schemas.microsoft.com/office/drawing/2014/main" id="{7702E6BF-46C9-47E8-8FDB-DEC6EA585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26465"/>
            <a:ext cx="3581400" cy="23844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3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FD81CE-50AD-4A8A-8503-617F8F1CB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80808"/>
                </a:solidFill>
              </a:rPr>
              <a:t>Example of Increased Fines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AE85BB-FA1A-4B56-BD5D-5C7ED07DC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Improve Driver Performance: Compliance</a:t>
            </a:r>
            <a:endParaRPr lang="en-US" dirty="0"/>
          </a:p>
        </p:txBody>
      </p:sp>
      <p:pic>
        <p:nvPicPr>
          <p:cNvPr id="4" name="Picture 3" descr="Two mock-up highway signs indicating:&#10;Work Zone, Speed Limit 45, $375 Fine Minimum&#10;Hit a Worker, $10,000 Fine, 14 Years Jail">
            <a:hlinkClick r:id="rId2" action="ppaction://hlinksldjump" tooltip="Two mock traffic signs.  One indicates &quot;Work Zone, Speed Limit 45, $375 Fine Minimum.&quot;  The second indicates &quot;Hit a Worker, $14,000 Fine, 14 Years Jail.&quot;"/>
            <a:extLst>
              <a:ext uri="{FF2B5EF4-FFF2-40B4-BE49-F238E27FC236}">
                <a16:creationId xmlns:a16="http://schemas.microsoft.com/office/drawing/2014/main" id="{02365809-ACD4-4855-BD41-9F97FB1E4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2352675"/>
            <a:ext cx="5067300" cy="390366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3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3A37A4-4444-411B-BB00-D3FAA4F98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solidFill>
                  <a:srgbClr val="080808"/>
                </a:solidFill>
              </a:rPr>
              <a:t>Enforcement</a:t>
            </a:r>
          </a:p>
          <a:p>
            <a:r>
              <a:rPr lang="en-US" altLang="en-US" dirty="0">
                <a:solidFill>
                  <a:srgbClr val="080808"/>
                </a:solidFill>
              </a:rPr>
              <a:t>Officers on general patrol </a:t>
            </a:r>
          </a:p>
          <a:p>
            <a:r>
              <a:rPr lang="en-US" altLang="en-US" dirty="0">
                <a:solidFill>
                  <a:srgbClr val="080808"/>
                </a:solidFill>
              </a:rPr>
              <a:t>Officers dedicated/assigned to project</a:t>
            </a:r>
          </a:p>
          <a:p>
            <a:r>
              <a:rPr lang="en-US" altLang="en-US" dirty="0">
                <a:solidFill>
                  <a:srgbClr val="080808"/>
                </a:solidFill>
              </a:rPr>
              <a:t>Automated speed enforcement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86CC7C-ADF8-4AB2-9D6A-F497048D1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Improve Driver Performance: Compliance</a:t>
            </a:r>
            <a:endParaRPr lang="en-US" dirty="0"/>
          </a:p>
        </p:txBody>
      </p:sp>
      <p:pic>
        <p:nvPicPr>
          <p:cNvPr id="4" name="Picture 4">
            <a:hlinkClick r:id="rId2" action="ppaction://hlinksldjump" tooltip="Picture of Police enforcement in a work zone."/>
            <a:extLst>
              <a:ext uri="{FF2B5EF4-FFF2-40B4-BE49-F238E27FC236}">
                <a16:creationId xmlns:a16="http://schemas.microsoft.com/office/drawing/2014/main" id="{7975D94E-88FF-44C0-8158-9509CF19C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3513138" cy="2555875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hlinkClick r:id="rId2" action="ppaction://hlinksldjump" tooltip="Picture of Sign alerting drivers of work zone and penalties/fines."/>
            <a:extLst>
              <a:ext uri="{FF2B5EF4-FFF2-40B4-BE49-F238E27FC236}">
                <a16:creationId xmlns:a16="http://schemas.microsoft.com/office/drawing/2014/main" id="{87B40A7A-5B99-4EB8-9D7E-AB53D2397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3429000" cy="25368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9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DEDB92-F04A-4CFB-ACA1-DD5BDAF0C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>
                <a:solidFill>
                  <a:srgbClr val="080808"/>
                </a:solidFill>
              </a:rPr>
              <a:t>Example: Illinois Photo Speed Enforcement</a:t>
            </a:r>
          </a:p>
          <a:p>
            <a:r>
              <a:rPr lang="en-US" altLang="en-US" dirty="0">
                <a:solidFill>
                  <a:srgbClr val="080808"/>
                </a:solidFill>
              </a:rPr>
              <a:t>Workers present</a:t>
            </a:r>
          </a:p>
          <a:p>
            <a:r>
              <a:rPr lang="en-US" altLang="en-US" dirty="0">
                <a:solidFill>
                  <a:srgbClr val="080808"/>
                </a:solidFill>
              </a:rPr>
              <a:t>Work zone is signed</a:t>
            </a:r>
          </a:p>
          <a:p>
            <a:r>
              <a:rPr lang="en-US" altLang="en-US" dirty="0">
                <a:solidFill>
                  <a:srgbClr val="080808"/>
                </a:solidFill>
              </a:rPr>
              <a:t>No time of day restrictions</a:t>
            </a:r>
          </a:p>
          <a:p>
            <a:r>
              <a:rPr lang="en-US" altLang="en-US" dirty="0">
                <a:solidFill>
                  <a:srgbClr val="080808"/>
                </a:solidFill>
              </a:rPr>
              <a:t>Work zone fine structure applies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B09AF7-2376-4875-81E1-1E28D7618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Improve Driver Performance: Compliance</a:t>
            </a:r>
            <a:endParaRPr lang="en-US" dirty="0"/>
          </a:p>
        </p:txBody>
      </p:sp>
      <p:pic>
        <p:nvPicPr>
          <p:cNvPr id="4" name="Picture 5" descr="Photo Enforcement Reg Sign">
            <a:extLst>
              <a:ext uri="{FF2B5EF4-FFF2-40B4-BE49-F238E27FC236}">
                <a16:creationId xmlns:a16="http://schemas.microsoft.com/office/drawing/2014/main" id="{C5651D68-27F6-4E51-90F7-A08DB1582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2514600"/>
            <a:ext cx="2784475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hoto Enforcement Van Rear View">
            <a:extLst>
              <a:ext uri="{FF2B5EF4-FFF2-40B4-BE49-F238E27FC236}">
                <a16:creationId xmlns:a16="http://schemas.microsoft.com/office/drawing/2014/main" id="{6AAAEABC-C521-4A17-AB1F-E76CE237C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70387"/>
            <a:ext cx="3581400" cy="250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2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0A01B5-CB7B-4D0A-A4CD-428D608AC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80808"/>
                </a:solidFill>
              </a:rPr>
              <a:t>Confusing Information Sources</a:t>
            </a:r>
          </a:p>
          <a:p>
            <a:r>
              <a:rPr lang="en-US" altLang="en-US" dirty="0">
                <a:solidFill>
                  <a:srgbClr val="080808"/>
                </a:solidFill>
              </a:rPr>
              <a:t>Distractions</a:t>
            </a:r>
          </a:p>
          <a:p>
            <a:r>
              <a:rPr lang="en-US" altLang="en-US" dirty="0">
                <a:solidFill>
                  <a:srgbClr val="080808"/>
                </a:solidFill>
              </a:rPr>
              <a:t>Roadside Hazards</a:t>
            </a:r>
          </a:p>
          <a:p>
            <a:r>
              <a:rPr lang="en-US" altLang="en-US" dirty="0">
                <a:solidFill>
                  <a:srgbClr val="080808"/>
                </a:solidFill>
              </a:rPr>
              <a:t>Lack of Positive Guidance</a:t>
            </a:r>
          </a:p>
          <a:p>
            <a:r>
              <a:rPr lang="en-US" altLang="en-US" dirty="0">
                <a:solidFill>
                  <a:srgbClr val="080808"/>
                </a:solidFill>
              </a:rPr>
              <a:t>Queues </a:t>
            </a:r>
          </a:p>
          <a:p>
            <a:r>
              <a:rPr lang="en-US" altLang="en-US" dirty="0">
                <a:solidFill>
                  <a:srgbClr val="080808"/>
                </a:solidFill>
              </a:rPr>
              <a:t>Conflicts (construction, pedestrians, access)</a:t>
            </a:r>
          </a:p>
          <a:p>
            <a:r>
              <a:rPr lang="en-US" altLang="en-US" dirty="0">
                <a:solidFill>
                  <a:srgbClr val="080808"/>
                </a:solidFill>
              </a:rPr>
              <a:t>Inattentive Driving</a:t>
            </a:r>
          </a:p>
          <a:p>
            <a:r>
              <a:rPr lang="en-US" altLang="en-US" dirty="0">
                <a:solidFill>
                  <a:srgbClr val="080808"/>
                </a:solidFill>
              </a:rPr>
              <a:t>Aggressive Driving</a:t>
            </a:r>
            <a:endParaRPr lang="es-ES" altLang="en-US" dirty="0">
              <a:solidFill>
                <a:srgbClr val="080808"/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C2FBD3-98AD-4B9A-90B1-7FBAAEAC4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Reduce Work Zone Risk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4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2AD180-26D2-4AF5-A0F7-E2911C5D5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80808"/>
                </a:solidFill>
              </a:rPr>
              <a:t>Manage demand (major projects)</a:t>
            </a:r>
          </a:p>
          <a:p>
            <a:r>
              <a:rPr lang="en-US" altLang="en-US" dirty="0">
                <a:solidFill>
                  <a:srgbClr val="080808"/>
                </a:solidFill>
              </a:rPr>
              <a:t>Maintain and augment capacity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4A80D1-9C26-4088-A885-336EC55E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Reduce Mobility Impacts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96AF1C-E36A-48CF-98EC-2BAB621B9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80808"/>
                </a:solidFill>
              </a:rPr>
              <a:t>Reduce duration</a:t>
            </a:r>
          </a:p>
          <a:p>
            <a:r>
              <a:rPr lang="en-US" altLang="en-US" dirty="0">
                <a:solidFill>
                  <a:srgbClr val="080808"/>
                </a:solidFill>
              </a:rPr>
              <a:t>Reduce number</a:t>
            </a:r>
          </a:p>
          <a:p>
            <a:r>
              <a:rPr lang="en-US" altLang="en-US" dirty="0">
                <a:solidFill>
                  <a:srgbClr val="080808"/>
                </a:solidFill>
              </a:rPr>
              <a:t>Reduce traffic volumes</a:t>
            </a:r>
          </a:p>
          <a:p>
            <a:r>
              <a:rPr lang="en-US" altLang="en-US" b="1" dirty="0">
                <a:solidFill>
                  <a:srgbClr val="6666FF"/>
                </a:solidFill>
              </a:rPr>
              <a:t>Get In; Get Out; Stay Out!</a:t>
            </a:r>
            <a:endParaRPr lang="es-ES" altLang="en-US" b="1" dirty="0">
              <a:solidFill>
                <a:srgbClr val="6666FF"/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7B8AEB-C850-41A5-8D6B-43C63408E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Reduce Work Zone Exposure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3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BB5DC-8BCF-4C6A-BC93-E5D8D3774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" y="2514600"/>
            <a:ext cx="8610600" cy="4724400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6000" b="1" dirty="0">
                <a:ea typeface="굴림" charset="-127"/>
              </a:rPr>
              <a:t>Work Zone Safety and Mobility Issues</a:t>
            </a:r>
            <a:endParaRPr lang="en-US" sz="60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DAB300-3F75-4BA4-AC82-364E99D5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534400" cy="685800"/>
          </a:xfrm>
        </p:spPr>
        <p:txBody>
          <a:bodyPr>
            <a:normAutofit/>
          </a:bodyPr>
          <a:lstStyle/>
          <a:p>
            <a:r>
              <a:rPr lang="en-US" dirty="0"/>
              <a:t>Module 1</a:t>
            </a:r>
          </a:p>
        </p:txBody>
      </p:sp>
    </p:spTree>
    <p:extLst>
      <p:ext uri="{BB962C8B-B14F-4D97-AF65-F5344CB8AC3E}">
        <p14:creationId xmlns:p14="http://schemas.microsoft.com/office/powerpoint/2010/main" val="13265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409F04-1BAC-4B39-9273-83E5DC84B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33600"/>
            <a:ext cx="5791200" cy="4267200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b="1" i="1" spc="-80" dirty="0">
                <a:solidFill>
                  <a:schemeClr val="tx1"/>
                </a:solidFill>
                <a:cs typeface="Tahoma"/>
              </a:rPr>
              <a:t>Safety</a:t>
            </a:r>
            <a:r>
              <a:rPr lang="en-US" b="1" i="1" spc="-65" dirty="0">
                <a:solidFill>
                  <a:schemeClr val="tx1"/>
                </a:solidFill>
                <a:cs typeface="Tahoma"/>
              </a:rPr>
              <a:t> </a:t>
            </a:r>
            <a:r>
              <a:rPr lang="en-US" b="1" i="1" spc="-70" dirty="0">
                <a:solidFill>
                  <a:schemeClr val="tx1"/>
                </a:solidFill>
                <a:cs typeface="Tahoma"/>
              </a:rPr>
              <a:t>First</a:t>
            </a:r>
            <a:endParaRPr lang="en-US" b="1" dirty="0">
              <a:solidFill>
                <a:schemeClr val="tx1"/>
              </a:solidFill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b="1" dirty="0">
              <a:solidFill>
                <a:schemeClr val="tx1"/>
              </a:solidFill>
              <a:cs typeface="Times New Roman"/>
            </a:endParaRPr>
          </a:p>
          <a:p>
            <a:pPr marL="199390" indent="-186690">
              <a:buFont typeface="Microsoft Sans Serif"/>
              <a:buChar char="•"/>
              <a:tabLst>
                <a:tab pos="200025" algn="l"/>
              </a:tabLst>
            </a:pPr>
            <a:r>
              <a:rPr lang="en-US" b="1" spc="-5" dirty="0">
                <a:solidFill>
                  <a:schemeClr val="tx1"/>
                </a:solidFill>
                <a:cs typeface="Arial"/>
              </a:rPr>
              <a:t>Alert, </a:t>
            </a:r>
            <a:r>
              <a:rPr lang="en-US" b="1" spc="-10" dirty="0">
                <a:solidFill>
                  <a:schemeClr val="tx1"/>
                </a:solidFill>
                <a:cs typeface="Arial"/>
              </a:rPr>
              <a:t>Inform, and protect </a:t>
            </a:r>
            <a:r>
              <a:rPr lang="en-US" b="1" spc="-5" dirty="0">
                <a:solidFill>
                  <a:schemeClr val="tx1"/>
                </a:solidFill>
                <a:cs typeface="Arial"/>
              </a:rPr>
              <a:t>the </a:t>
            </a:r>
            <a:r>
              <a:rPr lang="en-US" b="1" spc="-10" dirty="0">
                <a:solidFill>
                  <a:schemeClr val="tx1"/>
                </a:solidFill>
                <a:cs typeface="Arial"/>
              </a:rPr>
              <a:t>highway</a:t>
            </a:r>
            <a:r>
              <a:rPr lang="en-US" b="1" spc="-25" dirty="0">
                <a:solidFill>
                  <a:schemeClr val="tx1"/>
                </a:solidFill>
                <a:cs typeface="Arial"/>
              </a:rPr>
              <a:t> </a:t>
            </a:r>
            <a:r>
              <a:rPr lang="en-US" b="1" spc="-10" dirty="0">
                <a:solidFill>
                  <a:schemeClr val="tx1"/>
                </a:solidFill>
                <a:cs typeface="Arial"/>
              </a:rPr>
              <a:t>user</a:t>
            </a:r>
            <a:endParaRPr lang="en-US" b="1" dirty="0">
              <a:solidFill>
                <a:schemeClr val="tx1"/>
              </a:solidFill>
              <a:cs typeface="Arial"/>
            </a:endParaRPr>
          </a:p>
          <a:p>
            <a:pPr marL="617220" lvl="1"/>
            <a:r>
              <a:rPr lang="en-US" sz="2800" b="1" spc="-10" dirty="0">
                <a:solidFill>
                  <a:schemeClr val="tx1"/>
                </a:solidFill>
                <a:cs typeface="Arial"/>
              </a:rPr>
              <a:t>Motorists</a:t>
            </a:r>
            <a:endParaRPr lang="en-US" sz="2800" b="1" dirty="0">
              <a:solidFill>
                <a:schemeClr val="tx1"/>
              </a:solidFill>
              <a:cs typeface="Arial"/>
            </a:endParaRPr>
          </a:p>
          <a:p>
            <a:pPr marL="617220" lvl="1"/>
            <a:r>
              <a:rPr lang="en-US" sz="2800" b="1" spc="-5" dirty="0">
                <a:solidFill>
                  <a:schemeClr val="tx1"/>
                </a:solidFill>
                <a:cs typeface="Arial"/>
              </a:rPr>
              <a:t>Pedestrians &amp;</a:t>
            </a:r>
            <a:r>
              <a:rPr lang="en-US" sz="2800" b="1" spc="-1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2800" b="1" spc="-5" dirty="0">
                <a:solidFill>
                  <a:schemeClr val="tx1"/>
                </a:solidFill>
                <a:cs typeface="Arial"/>
              </a:rPr>
              <a:t>Bicyclists</a:t>
            </a:r>
            <a:endParaRPr lang="en-US" sz="2800" b="1" dirty="0">
              <a:solidFill>
                <a:schemeClr val="tx1"/>
              </a:solidFill>
              <a:cs typeface="Arial"/>
            </a:endParaRPr>
          </a:p>
          <a:p>
            <a:r>
              <a:rPr lang="en-US" b="1" spc="-10" dirty="0">
                <a:solidFill>
                  <a:schemeClr val="tx1"/>
                </a:solidFill>
                <a:cs typeface="Arial"/>
              </a:rPr>
              <a:t>Protect </a:t>
            </a:r>
            <a:r>
              <a:rPr lang="en-US" b="1" spc="-5" dirty="0">
                <a:solidFill>
                  <a:schemeClr val="tx1"/>
                </a:solidFill>
                <a:cs typeface="Arial"/>
              </a:rPr>
              <a:t>the highway</a:t>
            </a:r>
            <a:r>
              <a:rPr lang="en-US" b="1" spc="-4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b="1" spc="-10" dirty="0">
                <a:solidFill>
                  <a:schemeClr val="tx1"/>
                </a:solidFill>
                <a:cs typeface="Arial"/>
              </a:rPr>
              <a:t>worker</a:t>
            </a:r>
            <a:endParaRPr lang="en-US" b="1" dirty="0">
              <a:solidFill>
                <a:schemeClr val="tx1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357016-27A8-4106-B47D-9925982A8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10157"/>
            <a:ext cx="8534400" cy="685800"/>
          </a:xfrm>
        </p:spPr>
        <p:txBody>
          <a:bodyPr>
            <a:normAutofit/>
          </a:bodyPr>
          <a:lstStyle/>
          <a:p>
            <a:r>
              <a:rPr lang="en-US" dirty="0"/>
              <a:t>Work Zone Safety and Mobility</a:t>
            </a:r>
            <a:r>
              <a:rPr lang="en-US" spc="-90" dirty="0"/>
              <a:t> </a:t>
            </a:r>
            <a:r>
              <a:rPr lang="en-US" dirty="0"/>
              <a:t>Issues</a:t>
            </a:r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E2427A86-655A-4795-A874-D4DF3B6B15FB}"/>
              </a:ext>
            </a:extLst>
          </p:cNvPr>
          <p:cNvSpPr/>
          <p:nvPr/>
        </p:nvSpPr>
        <p:spPr>
          <a:xfrm>
            <a:off x="5638800" y="1641838"/>
            <a:ext cx="3581400" cy="2686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767BECEB-B388-4552-A105-C92511FB2416}"/>
              </a:ext>
            </a:extLst>
          </p:cNvPr>
          <p:cNvSpPr/>
          <p:nvPr/>
        </p:nvSpPr>
        <p:spPr>
          <a:xfrm>
            <a:off x="5410200" y="3879533"/>
            <a:ext cx="1566672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1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9A8887-8A37-45F1-A4FE-5F4B0BA43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b="1" i="1" u="sng" spc="-55" dirty="0">
                <a:solidFill>
                  <a:schemeClr val="tx1"/>
                </a:solidFill>
                <a:cs typeface="Tahoma"/>
              </a:rPr>
              <a:t>Other</a:t>
            </a:r>
            <a:r>
              <a:rPr lang="en-US" b="1" i="1" u="sng" spc="-45" dirty="0">
                <a:solidFill>
                  <a:schemeClr val="tx1"/>
                </a:solidFill>
                <a:cs typeface="Tahoma"/>
              </a:rPr>
              <a:t> </a:t>
            </a:r>
            <a:r>
              <a:rPr lang="en-US" b="1" i="1" u="sng" spc="-65" dirty="0">
                <a:solidFill>
                  <a:schemeClr val="tx1"/>
                </a:solidFill>
                <a:cs typeface="Tahoma"/>
              </a:rPr>
              <a:t>Concerns</a:t>
            </a:r>
            <a:endParaRPr lang="en-US" b="1" u="sng" dirty="0">
              <a:solidFill>
                <a:schemeClr val="tx1"/>
              </a:solidFill>
              <a:cs typeface="Tahoma"/>
            </a:endParaRPr>
          </a:p>
          <a:p>
            <a:pPr marL="885190" indent="-186690">
              <a:lnSpc>
                <a:spcPct val="150000"/>
              </a:lnSpc>
              <a:buFont typeface="Microsoft Sans Serif"/>
              <a:buChar char="•"/>
              <a:tabLst>
                <a:tab pos="885825" algn="l"/>
              </a:tabLst>
            </a:pPr>
            <a:r>
              <a:rPr lang="en-US" b="1" spc="-10" dirty="0">
                <a:solidFill>
                  <a:schemeClr val="tx1"/>
                </a:solidFill>
                <a:cs typeface="Arial"/>
              </a:rPr>
              <a:t>Project</a:t>
            </a:r>
            <a:r>
              <a:rPr lang="en-US" b="1" spc="-4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b="1" spc="-10" dirty="0">
                <a:solidFill>
                  <a:schemeClr val="tx1"/>
                </a:solidFill>
                <a:cs typeface="Arial"/>
              </a:rPr>
              <a:t>Duration</a:t>
            </a:r>
            <a:endParaRPr lang="en-US" b="1" dirty="0">
              <a:solidFill>
                <a:schemeClr val="tx1"/>
              </a:solidFill>
              <a:cs typeface="Times New Roman"/>
            </a:endParaRPr>
          </a:p>
          <a:p>
            <a:pPr marL="883919" indent="-185420">
              <a:lnSpc>
                <a:spcPct val="150000"/>
              </a:lnSpc>
              <a:buFont typeface="Microsoft Sans Serif"/>
              <a:buChar char="•"/>
              <a:tabLst>
                <a:tab pos="884555" algn="l"/>
              </a:tabLst>
            </a:pPr>
            <a:r>
              <a:rPr lang="en-US" b="1" spc="-10" dirty="0">
                <a:solidFill>
                  <a:schemeClr val="tx1"/>
                </a:solidFill>
                <a:cs typeface="Arial"/>
              </a:rPr>
              <a:t>Quality </a:t>
            </a:r>
            <a:r>
              <a:rPr lang="en-US" b="1" spc="-5" dirty="0">
                <a:solidFill>
                  <a:schemeClr val="tx1"/>
                </a:solidFill>
                <a:cs typeface="Arial"/>
              </a:rPr>
              <a:t>of Life</a:t>
            </a:r>
            <a:r>
              <a:rPr lang="en-US" b="1" spc="-25" dirty="0">
                <a:solidFill>
                  <a:schemeClr val="tx1"/>
                </a:solidFill>
                <a:cs typeface="Arial"/>
              </a:rPr>
              <a:t> </a:t>
            </a:r>
            <a:r>
              <a:rPr lang="en-US" b="1" spc="-10" dirty="0">
                <a:solidFill>
                  <a:schemeClr val="tx1"/>
                </a:solidFill>
                <a:cs typeface="Arial"/>
              </a:rPr>
              <a:t>issues</a:t>
            </a:r>
            <a:endParaRPr lang="en-US" b="1" dirty="0">
              <a:solidFill>
                <a:schemeClr val="tx1"/>
              </a:solidFill>
              <a:cs typeface="Times New Roman"/>
            </a:endParaRPr>
          </a:p>
          <a:p>
            <a:pPr marL="885190" indent="-186690">
              <a:lnSpc>
                <a:spcPct val="150000"/>
              </a:lnSpc>
              <a:buFont typeface="Microsoft Sans Serif"/>
              <a:buChar char="•"/>
              <a:tabLst>
                <a:tab pos="885825" algn="l"/>
              </a:tabLst>
            </a:pPr>
            <a:r>
              <a:rPr lang="en-US" b="1" spc="-5" dirty="0">
                <a:solidFill>
                  <a:schemeClr val="tx1"/>
                </a:solidFill>
                <a:cs typeface="Arial"/>
              </a:rPr>
              <a:t>Potential Economic</a:t>
            </a:r>
            <a:r>
              <a:rPr lang="en-US" b="1" spc="1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b="1" spc="-5" dirty="0">
                <a:solidFill>
                  <a:schemeClr val="tx1"/>
                </a:solidFill>
                <a:cs typeface="Arial"/>
              </a:rPr>
              <a:t>Disruptions</a:t>
            </a:r>
            <a:endParaRPr lang="en-US" b="1" dirty="0">
              <a:solidFill>
                <a:schemeClr val="tx1"/>
              </a:solidFill>
              <a:cs typeface="Times New Roman"/>
            </a:endParaRPr>
          </a:p>
          <a:p>
            <a:pPr marL="885190" indent="-186690">
              <a:lnSpc>
                <a:spcPct val="150000"/>
              </a:lnSpc>
              <a:buFont typeface="Microsoft Sans Serif"/>
              <a:buChar char="•"/>
              <a:tabLst>
                <a:tab pos="885825" algn="l"/>
              </a:tabLst>
            </a:pPr>
            <a:r>
              <a:rPr lang="en-US" b="1" spc="-10" dirty="0">
                <a:solidFill>
                  <a:schemeClr val="tx1"/>
                </a:solidFill>
                <a:cs typeface="Arial"/>
              </a:rPr>
              <a:t>System</a:t>
            </a:r>
            <a:r>
              <a:rPr lang="en-US" b="1" spc="-35" dirty="0">
                <a:solidFill>
                  <a:schemeClr val="tx1"/>
                </a:solidFill>
                <a:cs typeface="Arial"/>
              </a:rPr>
              <a:t> </a:t>
            </a:r>
            <a:r>
              <a:rPr lang="en-US" b="1" spc="-10" dirty="0">
                <a:solidFill>
                  <a:schemeClr val="tx1"/>
                </a:solidFill>
                <a:cs typeface="Arial"/>
              </a:rPr>
              <a:t>Management</a:t>
            </a:r>
            <a:endParaRPr lang="en-US" b="1" dirty="0">
              <a:solidFill>
                <a:schemeClr val="tx1"/>
              </a:solidFill>
              <a:cs typeface="Times New Roman"/>
            </a:endParaRPr>
          </a:p>
          <a:p>
            <a:pPr marL="885190" indent="-186690">
              <a:lnSpc>
                <a:spcPct val="150000"/>
              </a:lnSpc>
              <a:buFont typeface="Microsoft Sans Serif"/>
              <a:buChar char="•"/>
              <a:tabLst>
                <a:tab pos="885825" algn="l"/>
              </a:tabLst>
            </a:pPr>
            <a:r>
              <a:rPr lang="en-US" b="1" spc="-5" dirty="0">
                <a:solidFill>
                  <a:schemeClr val="tx1"/>
                </a:solidFill>
                <a:cs typeface="Arial"/>
              </a:rPr>
              <a:t>Efficiency</a:t>
            </a:r>
            <a:endParaRPr lang="en-US" b="1" dirty="0">
              <a:solidFill>
                <a:schemeClr val="tx1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A28FF6-9BCD-4FE5-895A-77D935F36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534400" cy="685800"/>
          </a:xfrm>
        </p:spPr>
        <p:txBody>
          <a:bodyPr>
            <a:normAutofit/>
          </a:bodyPr>
          <a:lstStyle/>
          <a:p>
            <a:r>
              <a:rPr lang="en-US" dirty="0"/>
              <a:t>Work Zone Safety and Mobility</a:t>
            </a:r>
            <a:r>
              <a:rPr lang="en-US" spc="-90" dirty="0"/>
              <a:t> </a:t>
            </a:r>
            <a:r>
              <a:rPr lang="en-US" dirty="0"/>
              <a:t>Issues</a:t>
            </a:r>
          </a:p>
        </p:txBody>
      </p:sp>
    </p:spTree>
    <p:extLst>
      <p:ext uri="{BB962C8B-B14F-4D97-AF65-F5344CB8AC3E}">
        <p14:creationId xmlns:p14="http://schemas.microsoft.com/office/powerpoint/2010/main" val="15658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A077D3-AC66-4C15-AB9A-BCD9622DC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47244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80808"/>
                </a:solidFill>
              </a:rPr>
              <a:t>Existing facilities subject to increasingly intense use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80808"/>
                </a:solidFill>
              </a:rPr>
              <a:t>WZs can reduce capacity, access, modal connectivity &amp; safety 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80808"/>
                </a:solidFill>
              </a:rPr>
              <a:t>Key customer service factor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80808"/>
                </a:solidFill>
              </a:rPr>
              <a:t>WZ management is a key element in mobility and safety strategies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D42E46-4DE1-473B-A385-AF6E5F6C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BB5DC-8BCF-4C6A-BC93-E5D8D3774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57400"/>
            <a:ext cx="86106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6000" b="1" dirty="0">
                <a:ea typeface="굴림" charset="-127"/>
              </a:rPr>
              <a:t>Overview of </a:t>
            </a:r>
          </a:p>
          <a:p>
            <a:pPr marL="0" indent="0" algn="ctr">
              <a:buNone/>
            </a:pPr>
            <a:r>
              <a:rPr lang="en-US" altLang="ko-KR" sz="6000" b="1" dirty="0">
                <a:ea typeface="굴림" charset="-127"/>
              </a:rPr>
              <a:t>23 CFR 630 </a:t>
            </a:r>
          </a:p>
          <a:p>
            <a:pPr marL="0" indent="0" algn="ctr">
              <a:buNone/>
            </a:pPr>
            <a:r>
              <a:rPr lang="en-US" altLang="ko-KR" sz="6000" b="1" dirty="0">
                <a:ea typeface="굴림" charset="-127"/>
              </a:rPr>
              <a:t>Subpart J</a:t>
            </a:r>
            <a:endParaRPr lang="en-US" sz="60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DAB300-3F75-4BA4-AC82-364E99D5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534400" cy="685800"/>
          </a:xfrm>
        </p:spPr>
        <p:txBody>
          <a:bodyPr>
            <a:normAutofit/>
          </a:bodyPr>
          <a:lstStyle/>
          <a:p>
            <a:r>
              <a:rPr lang="en-US" dirty="0"/>
              <a:t>Module 2</a:t>
            </a:r>
          </a:p>
        </p:txBody>
      </p:sp>
    </p:spTree>
    <p:extLst>
      <p:ext uri="{BB962C8B-B14F-4D97-AF65-F5344CB8AC3E}">
        <p14:creationId xmlns:p14="http://schemas.microsoft.com/office/powerpoint/2010/main" val="170692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Work Zones Regulations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>
                <a:effectLst/>
              </a:rPr>
              <a:t>Work Zone Safety and Mobility Rule (23 CFR 630 Subpart J)</a:t>
            </a:r>
          </a:p>
          <a:p>
            <a:pPr lvl="1"/>
            <a:r>
              <a:rPr lang="en-US" altLang="en-US" sz="1800" dirty="0">
                <a:hlinkClick r:id="rId2"/>
              </a:rPr>
              <a:t>http://www.ops.fhwa.dot.gov/wz/resources/final_rule.htm</a:t>
            </a:r>
            <a:endParaRPr lang="en-US" altLang="en-US" sz="1800" dirty="0"/>
          </a:p>
          <a:p>
            <a:r>
              <a:rPr lang="en-US" altLang="en-US" sz="2600" dirty="0">
                <a:effectLst/>
              </a:rPr>
              <a:t>Temporary Traffic Control Devices Rule (23 CFR 630 Subpart K)</a:t>
            </a:r>
          </a:p>
          <a:p>
            <a:r>
              <a:rPr lang="en-US" altLang="en-US" sz="2600" dirty="0">
                <a:effectLst/>
              </a:rPr>
              <a:t>Manual on Uniform Traffic Control Devices</a:t>
            </a:r>
          </a:p>
          <a:p>
            <a:pPr lvl="1"/>
            <a:r>
              <a:rPr lang="en-US" altLang="en-US" dirty="0"/>
              <a:t> Including high-visibility apparel</a:t>
            </a:r>
          </a:p>
          <a:p>
            <a:pPr lvl="2"/>
            <a:r>
              <a:rPr lang="en-US" altLang="en-US" dirty="0">
                <a:hlinkClick r:id="rId3"/>
              </a:rPr>
              <a:t>http://mutcd.fhwa.dot.gov/</a:t>
            </a:r>
            <a:endParaRPr lang="en-US" altLang="en-US" dirty="0"/>
          </a:p>
          <a:p>
            <a:r>
              <a:rPr lang="en-US" altLang="en-US" sz="2600" dirty="0">
                <a:effectLst/>
              </a:rPr>
              <a:t>Crashworthiness of WZ TTC Devices</a:t>
            </a:r>
          </a:p>
          <a:p>
            <a:pPr lvl="1"/>
            <a:r>
              <a:rPr lang="en-US" altLang="en-US" dirty="0"/>
              <a:t> NCHRP 350 and MASH</a:t>
            </a:r>
          </a:p>
          <a:p>
            <a:pPr lvl="2"/>
            <a:r>
              <a:rPr lang="en-US" altLang="en-US" dirty="0">
                <a:hlinkClick r:id="rId4"/>
              </a:rPr>
              <a:t>http://safety.fhwa.dot.gov/</a:t>
            </a:r>
            <a:endParaRPr lang="en-US" altLang="en-US" dirty="0"/>
          </a:p>
          <a:p>
            <a:pPr lvl="2"/>
            <a:endParaRPr lang="en-US" altLang="en-US" dirty="0"/>
          </a:p>
        </p:txBody>
      </p:sp>
      <p:pic>
        <p:nvPicPr>
          <p:cNvPr id="5" name="Content Placeholder 4" descr="cover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77000" y="3657599"/>
            <a:ext cx="2209800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8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Subpart J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ffectLst/>
              </a:rPr>
              <a:t>Establishes requirements and provides guidance for: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Systematically addressing WZ safety and mobility impacts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Developing strategies to help manage these impacts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ffectLst/>
              </a:rPr>
              <a:t>Applies to all Federal-aid highway projects</a:t>
            </a:r>
            <a:endParaRPr lang="en-US" altLang="en-US" b="1" i="1" dirty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ffectLst/>
              </a:rPr>
              <a:t>Published September 2004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ffectLst/>
              </a:rPr>
              <a:t>Effective October 2007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21399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0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B11CEF-9FF5-4967-A3BA-DFA209231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3592" y="1676400"/>
            <a:ext cx="6960616" cy="4724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430AB6D-E368-4A2A-BA6D-729DE7A2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Subpart J</a:t>
            </a:r>
          </a:p>
        </p:txBody>
      </p:sp>
    </p:spTree>
    <p:extLst>
      <p:ext uri="{BB962C8B-B14F-4D97-AF65-F5344CB8AC3E}">
        <p14:creationId xmlns:p14="http://schemas.microsoft.com/office/powerpoint/2010/main" val="15640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4CDE9E-355A-4E70-9DD9-AC8FA9556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402" y="1676400"/>
            <a:ext cx="7026996" cy="4724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597419F-62F6-4F34-B85E-204335912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Subpart J</a:t>
            </a:r>
          </a:p>
        </p:txBody>
      </p:sp>
    </p:spTree>
    <p:extLst>
      <p:ext uri="{BB962C8B-B14F-4D97-AF65-F5344CB8AC3E}">
        <p14:creationId xmlns:p14="http://schemas.microsoft.com/office/powerpoint/2010/main" val="21510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73D734-3A45-47F6-9B92-D7E521176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u="sng" dirty="0"/>
              <a:t>Agency WZ Safety and Mobility Policy</a:t>
            </a:r>
          </a:p>
          <a:p>
            <a:r>
              <a:rPr lang="en-US" altLang="en-US" dirty="0"/>
              <a:t>Agencies must develop and implement a policy for the systematic consideration and management of WZ impacts </a:t>
            </a:r>
          </a:p>
          <a:p>
            <a:r>
              <a:rPr lang="en-US" altLang="en-US" dirty="0"/>
              <a:t>Rule adds additional focus on mobility as well as safety impacts for work zones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1B3317-0B48-43B6-B233-BFFE351FB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Subpart J</a:t>
            </a:r>
          </a:p>
        </p:txBody>
      </p:sp>
    </p:spTree>
    <p:extLst>
      <p:ext uri="{BB962C8B-B14F-4D97-AF65-F5344CB8AC3E}">
        <p14:creationId xmlns:p14="http://schemas.microsoft.com/office/powerpoint/2010/main" val="1381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73D734-3A45-47F6-9B92-D7E521176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en-US" altLang="en-US" dirty="0"/>
              <a:t>Agency’s work zone policy: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May vary based on project characteristics and expected WZ impacts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Can be in the form of processes, procedures, and/or guidance</a:t>
            </a:r>
            <a:endParaRPr lang="en-US" altLang="en-US" dirty="0">
              <a:solidFill>
                <a:srgbClr val="FF3300"/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1B3317-0B48-43B6-B233-BFFE351FB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Subpart J</a:t>
            </a:r>
          </a:p>
        </p:txBody>
      </p:sp>
    </p:spTree>
    <p:extLst>
      <p:ext uri="{BB962C8B-B14F-4D97-AF65-F5344CB8AC3E}">
        <p14:creationId xmlns:p14="http://schemas.microsoft.com/office/powerpoint/2010/main" val="238208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BB5DC-8BCF-4C6A-BC93-E5D8D3774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Why we should care about work zones</a:t>
            </a:r>
          </a:p>
          <a:p>
            <a:r>
              <a:rPr lang="en-US" altLang="en-US" sz="3200" dirty="0"/>
              <a:t>Extent of work zones</a:t>
            </a:r>
          </a:p>
          <a:p>
            <a:r>
              <a:rPr lang="en-US" altLang="en-US" sz="3200" dirty="0"/>
              <a:t>Potential negative consequences of work zones</a:t>
            </a:r>
          </a:p>
          <a:p>
            <a:r>
              <a:rPr lang="en-US" altLang="en-US" sz="3200" dirty="0"/>
              <a:t>General work zone mitigation strategies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DAB300-3F75-4BA4-AC82-364E99D5D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ea typeface="굴림" charset="-127"/>
              </a:rPr>
              <a:t>Work Zone Safety and Mobility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41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73D734-3A45-47F6-9B92-D7E521176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b="1" dirty="0">
                <a:latin typeface="Arial Narrow" panose="020B0606020202030204" pitchFamily="34" charset="0"/>
              </a:rPr>
              <a:t>Use WZ safety and mobility info/data:</a:t>
            </a:r>
          </a:p>
          <a:p>
            <a:pPr lvl="1">
              <a:spcBef>
                <a:spcPct val="10000"/>
              </a:spcBef>
              <a:buFontTx/>
              <a:buChar char="–"/>
            </a:pPr>
            <a:r>
              <a:rPr lang="en-US" altLang="en-US" dirty="0">
                <a:latin typeface="Arial Narrow" panose="020B0606020202030204" pitchFamily="34" charset="0"/>
              </a:rPr>
              <a:t>To manage impacts on ongoing projects</a:t>
            </a:r>
          </a:p>
          <a:p>
            <a:pPr lvl="1">
              <a:spcBef>
                <a:spcPct val="10000"/>
              </a:spcBef>
              <a:buFontTx/>
              <a:buChar char="–"/>
            </a:pPr>
            <a:r>
              <a:rPr lang="en-US" altLang="en-US" sz="2000" i="1" dirty="0">
                <a:latin typeface="Arial Narrow" panose="020B0606020202030204" pitchFamily="34" charset="0"/>
              </a:rPr>
              <a:t> </a:t>
            </a:r>
            <a:r>
              <a:rPr lang="en-US" altLang="en-US" dirty="0">
                <a:latin typeface="Arial Narrow" panose="020B0606020202030204" pitchFamily="34" charset="0"/>
              </a:rPr>
              <a:t>From multiple projects to improve processes and procedures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b="1" dirty="0">
                <a:latin typeface="Arial Narrow" panose="020B0606020202030204" pitchFamily="34" charset="0"/>
              </a:rPr>
              <a:t>Require training for personnel involved in WZ planning, design, implementation, management, and enforcement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b="1" dirty="0">
                <a:latin typeface="Arial Narrow" panose="020B0606020202030204" pitchFamily="34" charset="0"/>
              </a:rPr>
              <a:t>Conduct process review at least every 2 years to assess effectiveness of and improve state WZ procedures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b="1" dirty="0">
                <a:latin typeface="Arial Narrow" panose="020B0606020202030204" pitchFamily="34" charset="0"/>
              </a:rPr>
              <a:t>Procedures for systematic WZ impacts assessment and management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1B3317-0B48-43B6-B233-BFFE351FB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Subpart J</a:t>
            </a:r>
          </a:p>
        </p:txBody>
      </p:sp>
    </p:spTree>
    <p:extLst>
      <p:ext uri="{BB962C8B-B14F-4D97-AF65-F5344CB8AC3E}">
        <p14:creationId xmlns:p14="http://schemas.microsoft.com/office/powerpoint/2010/main" val="22830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A66D57-29E2-4006-ADC5-A46CA26C5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40000"/>
              </a:spcBef>
              <a:buNone/>
            </a:pPr>
            <a:r>
              <a:rPr lang="en-US" altLang="en-US" b="1" u="sng" dirty="0"/>
              <a:t>Project-Level Procedures</a:t>
            </a:r>
            <a:endParaRPr lang="en-US" b="1" u="sng" dirty="0"/>
          </a:p>
          <a:p>
            <a:pPr>
              <a:spcBef>
                <a:spcPct val="40000"/>
              </a:spcBef>
            </a:pPr>
            <a:r>
              <a:rPr lang="en-US" u="sng" dirty="0"/>
              <a:t>Requires</a:t>
            </a:r>
            <a:r>
              <a:rPr lang="en-US" dirty="0"/>
              <a:t> development and implementation of TMPs for all Federal Aid highway projects</a:t>
            </a:r>
          </a:p>
          <a:p>
            <a:pPr>
              <a:spcBef>
                <a:spcPct val="40000"/>
              </a:spcBef>
            </a:pPr>
            <a:r>
              <a:rPr lang="en-US" u="sng" dirty="0"/>
              <a:t>Required</a:t>
            </a:r>
            <a:r>
              <a:rPr lang="en-US" dirty="0"/>
              <a:t> content depends on </a:t>
            </a:r>
            <a:r>
              <a:rPr lang="en-US" i="1" dirty="0"/>
              <a:t>significance</a:t>
            </a:r>
            <a:endParaRPr lang="en-US" dirty="0"/>
          </a:p>
          <a:p>
            <a:pPr lvl="1"/>
            <a:r>
              <a:rPr lang="en-US" dirty="0"/>
              <a:t>Must always include a Temporary Traffic Control (TTC) Plan</a:t>
            </a:r>
          </a:p>
          <a:p>
            <a:pPr lvl="1"/>
            <a:r>
              <a:rPr lang="en-US" dirty="0"/>
              <a:t>For </a:t>
            </a:r>
            <a:r>
              <a:rPr lang="en-US" u="sng" dirty="0"/>
              <a:t>significant projects</a:t>
            </a:r>
            <a:r>
              <a:rPr lang="en-US" dirty="0"/>
              <a:t>, TMPs must also have:</a:t>
            </a:r>
          </a:p>
          <a:p>
            <a:pPr lvl="2"/>
            <a:r>
              <a:rPr lang="en-US" dirty="0"/>
              <a:t>Traffic operations (TO) component</a:t>
            </a:r>
          </a:p>
          <a:p>
            <a:pPr lvl="2"/>
            <a:r>
              <a:rPr lang="en-US" dirty="0"/>
              <a:t>Public information and outreach (PI) component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A36012-F54D-4952-8C5F-CA7BE50B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Subpart J</a:t>
            </a:r>
          </a:p>
        </p:txBody>
      </p:sp>
    </p:spTree>
    <p:extLst>
      <p:ext uri="{BB962C8B-B14F-4D97-AF65-F5344CB8AC3E}">
        <p14:creationId xmlns:p14="http://schemas.microsoft.com/office/powerpoint/2010/main" val="379574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A66D57-29E2-4006-ADC5-A46CA26C5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40000"/>
              </a:spcBef>
              <a:buNone/>
            </a:pPr>
            <a:r>
              <a:rPr lang="en-US" altLang="en-US" b="1" u="sng" dirty="0"/>
              <a:t>Significant Projects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Projects anticipated to cause sustained WZ impacts greater than what is considered tolerable based on State policy and/or engineering judgment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Flexibility to tailor by State and within State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altLang="en-US" dirty="0"/>
              <a:t>One project or combined effects of projects in one area</a:t>
            </a:r>
          </a:p>
          <a:p>
            <a:pPr>
              <a:lnSpc>
                <a:spcPct val="90000"/>
              </a:lnSpc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  <a:buNone/>
            </a:pPr>
            <a:r>
              <a:rPr lang="en-US" altLang="en-US" b="1" i="1" dirty="0">
                <a:solidFill>
                  <a:schemeClr val="accent1"/>
                </a:solidFill>
              </a:rPr>
              <a:t>Briefly:  Projects expected to cause a relatively high level of impacts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A36012-F54D-4952-8C5F-CA7BE50B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Subpart J</a:t>
            </a:r>
          </a:p>
        </p:txBody>
      </p:sp>
    </p:spTree>
    <p:extLst>
      <p:ext uri="{BB962C8B-B14F-4D97-AF65-F5344CB8AC3E}">
        <p14:creationId xmlns:p14="http://schemas.microsoft.com/office/powerpoint/2010/main" val="41108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A66D57-29E2-4006-ADC5-A46CA26C5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40000"/>
              </a:spcBef>
              <a:buNone/>
            </a:pPr>
            <a:r>
              <a:rPr lang="en-US" altLang="en-US" b="1" u="sng" dirty="0"/>
              <a:t>Significant Projects </a:t>
            </a:r>
            <a:r>
              <a:rPr lang="en-US" altLang="en-US" sz="2000" b="1" u="sng" dirty="0"/>
              <a:t>(cont.)</a:t>
            </a:r>
          </a:p>
          <a:p>
            <a:pPr>
              <a:spcBef>
                <a:spcPct val="35000"/>
              </a:spcBef>
            </a:pPr>
            <a:r>
              <a:rPr lang="en-US" altLang="en-US" dirty="0"/>
              <a:t>Automatically includes Interstate projects within a Transportation Management Area (TMA) that:</a:t>
            </a:r>
          </a:p>
          <a:p>
            <a:pPr lvl="1"/>
            <a:r>
              <a:rPr lang="en-US" altLang="en-US" dirty="0"/>
              <a:t>Occupy a location for more than 3 days</a:t>
            </a:r>
          </a:p>
          <a:p>
            <a:pPr lvl="1"/>
            <a:r>
              <a:rPr lang="en-US" altLang="en-US" dirty="0"/>
              <a:t>Have intermittent or continuous lane closures</a:t>
            </a:r>
          </a:p>
          <a:p>
            <a:pPr lvl="1"/>
            <a:r>
              <a:rPr lang="en-US" altLang="en-US" dirty="0"/>
              <a:t>State may request an exception</a:t>
            </a:r>
          </a:p>
          <a:p>
            <a:pPr>
              <a:spcBef>
                <a:spcPct val="35000"/>
              </a:spcBef>
            </a:pPr>
            <a:r>
              <a:rPr lang="en-US" altLang="en-US" dirty="0"/>
              <a:t>Identify as early as possible</a:t>
            </a:r>
          </a:p>
          <a:p>
            <a:pPr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A36012-F54D-4952-8C5F-CA7BE50B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Subpart J</a:t>
            </a:r>
          </a:p>
        </p:txBody>
      </p:sp>
    </p:spTree>
    <p:extLst>
      <p:ext uri="{BB962C8B-B14F-4D97-AF65-F5344CB8AC3E}">
        <p14:creationId xmlns:p14="http://schemas.microsoft.com/office/powerpoint/2010/main" val="4606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DF727A-2F07-4CB3-9E74-5C9C50793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dirty="0"/>
              <a:t>Agencies </a:t>
            </a:r>
            <a:r>
              <a:rPr lang="en-US" u="sng" dirty="0"/>
              <a:t>should</a:t>
            </a:r>
            <a:r>
              <a:rPr lang="en-US" dirty="0"/>
              <a:t> coordinate with appropriate stakeholders in developing a TMP</a:t>
            </a:r>
          </a:p>
          <a:p>
            <a:pPr fontAlgn="t"/>
            <a:r>
              <a:rPr lang="en-US" dirty="0"/>
              <a:t>Provisions for a TMP </a:t>
            </a:r>
            <a:r>
              <a:rPr lang="en-US" u="sng" dirty="0"/>
              <a:t>shall</a:t>
            </a:r>
            <a:r>
              <a:rPr lang="en-US" dirty="0"/>
              <a:t> be in the project's Plans, Specifications, and Estimates (PS&amp;Es)</a:t>
            </a:r>
          </a:p>
          <a:p>
            <a:pPr fontAlgn="t"/>
            <a:r>
              <a:rPr lang="en-US" dirty="0"/>
              <a:t>DOT and contractor </a:t>
            </a:r>
            <a:r>
              <a:rPr lang="en-US" u="sng" dirty="0"/>
              <a:t>shall</a:t>
            </a:r>
            <a:r>
              <a:rPr lang="en-US" dirty="0"/>
              <a:t> each designate a responsible person for implementing the TMP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7D34E5-53C9-4E95-8509-B4FD7F6E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Subpart J</a:t>
            </a:r>
          </a:p>
        </p:txBody>
      </p:sp>
    </p:spTree>
    <p:extLst>
      <p:ext uri="{BB962C8B-B14F-4D97-AF65-F5344CB8AC3E}">
        <p14:creationId xmlns:p14="http://schemas.microsoft.com/office/powerpoint/2010/main" val="225996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Subpart J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accent1"/>
                </a:solidFill>
              </a:rPr>
              <a:t>PS&amp;Es</a:t>
            </a:r>
            <a:r>
              <a:rPr lang="en-US" dirty="0"/>
              <a:t> shall either contain:</a:t>
            </a:r>
          </a:p>
          <a:p>
            <a:pPr lvl="1"/>
            <a:r>
              <a:rPr lang="en-US" dirty="0"/>
              <a:t>All the applicable elements of a DOT-developed TMP, or</a:t>
            </a:r>
          </a:p>
          <a:p>
            <a:pPr lvl="1"/>
            <a:r>
              <a:rPr lang="en-US" dirty="0"/>
              <a:t>Provisions for a contractor to develop a TMP (e.g., for design-build jobs)</a:t>
            </a:r>
          </a:p>
          <a:p>
            <a:r>
              <a:rPr lang="en-US" dirty="0"/>
              <a:t>DOT must approve</a:t>
            </a:r>
          </a:p>
          <a:p>
            <a:pPr lvl="1"/>
            <a:r>
              <a:rPr lang="en-US" dirty="0"/>
              <a:t> Contractor-developed TMPs</a:t>
            </a:r>
          </a:p>
          <a:p>
            <a:pPr lvl="1"/>
            <a:r>
              <a:rPr lang="en-US" dirty="0"/>
              <a:t> Contractor-proposed TMP changes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>
              <a:effectLst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84983"/>
            <a:ext cx="21399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6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Subpart J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the DOT and the contractor are required to designate a </a:t>
            </a:r>
            <a:r>
              <a:rPr lang="en-US" u="sng" dirty="0">
                <a:solidFill>
                  <a:schemeClr val="accent1"/>
                </a:solidFill>
              </a:rPr>
              <a:t>responsible person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At the project-level</a:t>
            </a:r>
          </a:p>
          <a:p>
            <a:pPr lvl="1"/>
            <a:r>
              <a:rPr lang="en-US" dirty="0"/>
              <a:t>Who is appropriately trained</a:t>
            </a:r>
          </a:p>
          <a:p>
            <a:pPr lvl="1"/>
            <a:r>
              <a:rPr lang="en-US" dirty="0"/>
              <a:t>Who has primary responsibility and sufficient authority for implementing the TMP and other safety and mobility aspects of the project</a:t>
            </a:r>
          </a:p>
        </p:txBody>
      </p:sp>
    </p:spTree>
    <p:extLst>
      <p:ext uri="{BB962C8B-B14F-4D97-AF65-F5344CB8AC3E}">
        <p14:creationId xmlns:p14="http://schemas.microsoft.com/office/powerpoint/2010/main" val="16666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BB5DC-8BCF-4C6A-BC93-E5D8D3774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" y="2514600"/>
            <a:ext cx="86106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6000" b="1" dirty="0">
                <a:ea typeface="굴림" charset="-127"/>
              </a:rPr>
              <a:t>TMP BASICS</a:t>
            </a:r>
          </a:p>
          <a:p>
            <a:pPr marL="0" indent="0" algn="ctr">
              <a:buNone/>
            </a:pPr>
            <a:r>
              <a:rPr lang="en-US" sz="6000" dirty="0"/>
              <a:t>Transportation Management Plans</a:t>
            </a:r>
            <a:endParaRPr lang="en-US" sz="60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DAB300-3F75-4BA4-AC82-364E99D5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534400" cy="685800"/>
          </a:xfrm>
        </p:spPr>
        <p:txBody>
          <a:bodyPr>
            <a:normAutofit/>
          </a:bodyPr>
          <a:lstStyle/>
          <a:p>
            <a:r>
              <a:rPr lang="en-US" dirty="0"/>
              <a:t>Module 3</a:t>
            </a:r>
          </a:p>
        </p:txBody>
      </p:sp>
    </p:spTree>
    <p:extLst>
      <p:ext uri="{BB962C8B-B14F-4D97-AF65-F5344CB8AC3E}">
        <p14:creationId xmlns:p14="http://schemas.microsoft.com/office/powerpoint/2010/main" val="25545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8763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What is a TMP?</a:t>
            </a:r>
            <a:r>
              <a:rPr lang="en-US" sz="4400" dirty="0"/>
              <a:t/>
            </a:r>
            <a:br>
              <a:rPr lang="en-US" sz="4400" dirty="0"/>
            </a:br>
            <a:endParaRPr lang="en-US" sz="31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of coordinated strategies implemented to manage WZ impacts of a project</a:t>
            </a:r>
          </a:p>
          <a:p>
            <a:pPr>
              <a:spcBef>
                <a:spcPct val="40000"/>
              </a:spcBef>
            </a:pPr>
            <a:r>
              <a:rPr lang="en-US" dirty="0"/>
              <a:t>Scale-able – projects with more expected impacts may need more analysis and more strategies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800" i="0" dirty="0">
                <a:solidFill>
                  <a:schemeClr val="tx1"/>
                </a:solidFill>
                <a:latin typeface="Arial" pitchFamily="34" charset="0"/>
              </a:rPr>
              <a:t>	</a:t>
            </a:r>
            <a:r>
              <a:rPr lang="en-US" sz="2400" i="0" dirty="0">
                <a:solidFill>
                  <a:schemeClr val="tx1"/>
                </a:solidFill>
                <a:latin typeface="Arial" pitchFamily="34" charset="0"/>
              </a:rPr>
              <a:t>“TMPs would streamline the process through which road user impacts due to work zones can be properly analyzed and addressed.” - MD SHA</a:t>
            </a:r>
          </a:p>
        </p:txBody>
      </p:sp>
    </p:spTree>
    <p:extLst>
      <p:ext uri="{BB962C8B-B14F-4D97-AF65-F5344CB8AC3E}">
        <p14:creationId xmlns:p14="http://schemas.microsoft.com/office/powerpoint/2010/main" val="40569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DB0B8F-EF91-4225-8F91-9FD07A222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documents - how you are going to build a project</a:t>
            </a:r>
          </a:p>
          <a:p>
            <a:r>
              <a:rPr lang="en-US" dirty="0"/>
              <a:t>TMP - how you are going to manage transportation needs during a project</a:t>
            </a:r>
          </a:p>
          <a:p>
            <a:r>
              <a:rPr lang="en-US" dirty="0"/>
              <a:t>With today’s WZ challenges, a TTC plan may not be enough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</a:rPr>
              <a:t>TMPs = More comprehensive approach to managing WZ safety and mobility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5B5CBB-D4C0-41D8-A891-66A9EC4B6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TMP?</a:t>
            </a:r>
          </a:p>
        </p:txBody>
      </p:sp>
    </p:spTree>
    <p:extLst>
      <p:ext uri="{BB962C8B-B14F-4D97-AF65-F5344CB8AC3E}">
        <p14:creationId xmlns:p14="http://schemas.microsoft.com/office/powerpoint/2010/main" val="2974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E2B516-76A3-4461-A4C6-7A8E7F9DC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/>
              <a:t>Potential economic disruption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/>
              <a:t>Impair quality of life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/>
              <a:t>Potential to jeopardize safety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/>
              <a:t>Problem is not temporary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/>
              <a:t>New reality: System management &amp; operations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/>
              <a:t>Growth in capital expenditures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16EFB5-C61A-4F56-99CB-3A6019F98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We Should Care About Work Zones?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7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TMPs are a Tool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>
                <a:solidFill>
                  <a:schemeClr val="accent1"/>
                </a:solidFill>
              </a:rPr>
              <a:t>Part of overall WZ management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000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>
                <a:solidFill>
                  <a:schemeClr val="accent1"/>
                </a:solidFill>
              </a:rPr>
              <a:t>Effective WZ management requires:</a:t>
            </a:r>
          </a:p>
          <a:p>
            <a:pPr>
              <a:lnSpc>
                <a:spcPct val="90000"/>
              </a:lnSpc>
            </a:pPr>
            <a:r>
              <a:rPr lang="en-US" dirty="0"/>
              <a:t>Understanding the likely impacts of a WZ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Safety and mobility</a:t>
            </a:r>
          </a:p>
          <a:p>
            <a:pPr>
              <a:lnSpc>
                <a:spcPct val="90000"/>
              </a:lnSpc>
            </a:pPr>
            <a:r>
              <a:rPr lang="en-US" dirty="0"/>
              <a:t>Choosing a combination of strategies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 address the impacts for that project</a:t>
            </a:r>
          </a:p>
          <a:p>
            <a:pPr>
              <a:lnSpc>
                <a:spcPct val="90000"/>
              </a:lnSpc>
            </a:pPr>
            <a:r>
              <a:rPr lang="en-US" dirty="0"/>
              <a:t>Implementing those strategies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b="1" dirty="0">
                <a:solidFill>
                  <a:schemeClr val="accent1"/>
                </a:solidFill>
              </a:rPr>
              <a:t>The TMP outlines all that for a project</a:t>
            </a:r>
          </a:p>
          <a:p>
            <a:pPr marL="0" indent="0">
              <a:spcBef>
                <a:spcPct val="40000"/>
              </a:spcBef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543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TMP Strategies </a:t>
            </a:r>
            <a:br>
              <a:rPr lang="en-US" sz="3000" dirty="0"/>
            </a:br>
            <a:r>
              <a:rPr lang="en-US" sz="3000" dirty="0"/>
              <a:t>to Manage Work Zone Impacts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1"/>
            <a:ext cx="8610600" cy="375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3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 TMP Components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Introductory material</a:t>
            </a:r>
          </a:p>
          <a:p>
            <a:r>
              <a:rPr lang="en-US" dirty="0"/>
              <a:t>Executive Summary</a:t>
            </a:r>
          </a:p>
          <a:p>
            <a:r>
              <a:rPr lang="en-US" dirty="0"/>
              <a:t>TMP Roles and Responsibilities</a:t>
            </a:r>
          </a:p>
          <a:p>
            <a:r>
              <a:rPr lang="en-US" dirty="0"/>
              <a:t>Project Description</a:t>
            </a:r>
          </a:p>
          <a:p>
            <a:r>
              <a:rPr lang="en-US" dirty="0"/>
              <a:t>Existing and Future Conditions</a:t>
            </a:r>
          </a:p>
          <a:p>
            <a:r>
              <a:rPr lang="en-US" dirty="0"/>
              <a:t>Work Zone Impacts Assessment</a:t>
            </a:r>
          </a:p>
        </p:txBody>
      </p:sp>
    </p:spTree>
    <p:extLst>
      <p:ext uri="{BB962C8B-B14F-4D97-AF65-F5344CB8AC3E}">
        <p14:creationId xmlns:p14="http://schemas.microsoft.com/office/powerpoint/2010/main" val="326717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 TMP Components (</a:t>
            </a:r>
            <a:r>
              <a:rPr lang="en-US" dirty="0" err="1"/>
              <a:t>con’t</a:t>
            </a:r>
            <a:r>
              <a:rPr lang="en-US" dirty="0"/>
              <a:t>)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Work Zone Traffic Management Strategies</a:t>
            </a:r>
          </a:p>
          <a:p>
            <a:pPr lvl="1"/>
            <a:r>
              <a:rPr lang="en-US" dirty="0"/>
              <a:t>TTC Plan</a:t>
            </a:r>
          </a:p>
          <a:p>
            <a:pPr lvl="1"/>
            <a:r>
              <a:rPr lang="en-US" dirty="0"/>
              <a:t>Traffic Operations Plan</a:t>
            </a:r>
          </a:p>
          <a:p>
            <a:pPr lvl="1"/>
            <a:r>
              <a:rPr lang="en-US" dirty="0"/>
              <a:t>Public Information Campaign	</a:t>
            </a:r>
          </a:p>
          <a:p>
            <a:r>
              <a:rPr lang="en-US" dirty="0"/>
              <a:t>TMP Monitoring Requirements</a:t>
            </a:r>
          </a:p>
          <a:p>
            <a:r>
              <a:rPr lang="en-US" dirty="0"/>
              <a:t>Contingency Plans</a:t>
            </a:r>
          </a:p>
          <a:p>
            <a:r>
              <a:rPr lang="en-US" dirty="0"/>
              <a:t>Implementation Costs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958907"/>
              </p:ext>
            </p:extLst>
          </p:nvPr>
        </p:nvGraphicFramePr>
        <p:xfrm>
          <a:off x="0" y="5638800"/>
          <a:ext cx="91440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r>
                        <a:rPr lang="en-US" sz="2800" dirty="0"/>
                        <a:t>May be a single document, or several documents/plans complied together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66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dirty="0">
                <a:solidFill>
                  <a:srgbClr val="00B0F0"/>
                </a:solidFill>
              </a:rPr>
              <a:t>Wisconsin</a:t>
            </a:r>
            <a:r>
              <a:rPr lang="en-US" dirty="0"/>
              <a:t> TMP Components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Type 1</a:t>
            </a:r>
          </a:p>
          <a:p>
            <a:pPr lvl="1"/>
            <a:r>
              <a:rPr lang="en-US" dirty="0"/>
              <a:t>Traffic Control Plan</a:t>
            </a:r>
          </a:p>
          <a:p>
            <a:pPr lvl="1"/>
            <a:r>
              <a:rPr lang="en-US" dirty="0"/>
              <a:t>Public Information and Outreach</a:t>
            </a:r>
          </a:p>
          <a:p>
            <a:r>
              <a:rPr lang="en-US" dirty="0"/>
              <a:t>Type 2, 3, 4</a:t>
            </a:r>
          </a:p>
          <a:p>
            <a:pPr lvl="1"/>
            <a:r>
              <a:rPr lang="en-US" dirty="0"/>
              <a:t>Traffic Control Plan</a:t>
            </a:r>
          </a:p>
          <a:p>
            <a:pPr lvl="1"/>
            <a:r>
              <a:rPr lang="en-US" dirty="0"/>
              <a:t>Public Information and Outreach</a:t>
            </a:r>
          </a:p>
          <a:p>
            <a:pPr lvl="1"/>
            <a:r>
              <a:rPr lang="en-US" dirty="0"/>
              <a:t>Transportation Operations</a:t>
            </a:r>
          </a:p>
          <a:p>
            <a:pPr lvl="1"/>
            <a:r>
              <a:rPr lang="en-US" dirty="0"/>
              <a:t>Incident Management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dirty="0">
                <a:solidFill>
                  <a:srgbClr val="00B0F0"/>
                </a:solidFill>
              </a:rPr>
              <a:t>Michigan</a:t>
            </a:r>
            <a:r>
              <a:rPr lang="en-US" dirty="0"/>
              <a:t> TMP Template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812800" indent="-812800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/>
              <a:t>Table of Contents: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Executive Summary</a:t>
            </a:r>
          </a:p>
          <a:p>
            <a:pPr>
              <a:lnSpc>
                <a:spcPct val="90000"/>
              </a:lnSpc>
            </a:pPr>
            <a:r>
              <a:rPr lang="en-US" dirty="0"/>
              <a:t>Temporary Traffic Control Plan (TTCP)</a:t>
            </a:r>
          </a:p>
          <a:p>
            <a:pPr>
              <a:lnSpc>
                <a:spcPct val="90000"/>
              </a:lnSpc>
            </a:pPr>
            <a:r>
              <a:rPr lang="en-US" dirty="0"/>
              <a:t>Transportation Operations Plan (TOP)</a:t>
            </a:r>
          </a:p>
          <a:p>
            <a:pPr>
              <a:lnSpc>
                <a:spcPct val="90000"/>
              </a:lnSpc>
            </a:pPr>
            <a:r>
              <a:rPr lang="en-US" dirty="0"/>
              <a:t>Public Information Plan (PIP)</a:t>
            </a:r>
          </a:p>
          <a:p>
            <a:pPr>
              <a:lnSpc>
                <a:spcPct val="90000"/>
              </a:lnSpc>
            </a:pPr>
            <a:r>
              <a:rPr lang="en-US" dirty="0"/>
              <a:t>Delay Calculation Details</a:t>
            </a:r>
          </a:p>
          <a:p>
            <a:pPr>
              <a:lnSpc>
                <a:spcPct val="90000"/>
              </a:lnSpc>
            </a:pPr>
            <a:r>
              <a:rPr lang="en-US" dirty="0"/>
              <a:t>Alternative Traffic Control</a:t>
            </a:r>
          </a:p>
          <a:p>
            <a:pPr>
              <a:lnSpc>
                <a:spcPct val="90000"/>
              </a:lnSpc>
            </a:pPr>
            <a:r>
              <a:rPr lang="en-US" dirty="0"/>
              <a:t>Vicinity Map or Location Diagram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Michigan</a:t>
            </a:r>
            <a:r>
              <a:rPr lang="en-US" dirty="0"/>
              <a:t> TMP Executive Summary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Basic description - Location, work type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Specific Project Data: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Letting Date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Anticipated Project Duration </a:t>
            </a:r>
            <a:r>
              <a:rPr lang="en-US" sz="2000" i="1" dirty="0"/>
              <a:t>(Construction Start Date and Completion Date)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Existing Lane Widths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Existing Paved Shoulder Widths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Existing Aggregate Shoulder Widths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Threshold Criteria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Which criteria were exceeded ? 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How was delay calculated?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What is the source of traffic volumes?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Facility Details (e.g., ADT, lanes)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Crash Analysis and Safety Review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TMP Formats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accent1"/>
                </a:solidFill>
              </a:rPr>
              <a:t>TMPs need to be documented</a:t>
            </a:r>
          </a:p>
          <a:p>
            <a:pPr>
              <a:lnSpc>
                <a:spcPct val="90000"/>
              </a:lnSpc>
            </a:pPr>
            <a:r>
              <a:rPr lang="en-US" dirty="0"/>
              <a:t>Options include: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Single document with all included material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Brief document with summaries of analysis results and decisions, where the full documentation is in the project files or similar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PowerPoint format has been used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Others?</a:t>
            </a:r>
          </a:p>
          <a:p>
            <a:pPr>
              <a:lnSpc>
                <a:spcPct val="90000"/>
              </a:lnSpc>
            </a:pPr>
            <a:r>
              <a:rPr lang="en-US" dirty="0"/>
              <a:t>Scope, content, level of detail may vary based on DOT policy and impacts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8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Importance of a TMP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119063" indent="-111125">
              <a:lnSpc>
                <a:spcPct val="80000"/>
              </a:lnSpc>
              <a:buFont typeface="Wingdings" pitchFamily="2" charset="2"/>
              <a:buNone/>
              <a:tabLst>
                <a:tab pos="342900" algn="l"/>
              </a:tabLst>
            </a:pPr>
            <a:r>
              <a:rPr lang="en-US" dirty="0">
                <a:solidFill>
                  <a:schemeClr val="accent1"/>
                </a:solidFill>
              </a:rPr>
              <a:t>What are the benefits of having a well thought-out approach to managing traffic during a construction project?</a:t>
            </a:r>
            <a:endParaRPr lang="en-US" sz="1200" dirty="0">
              <a:solidFill>
                <a:schemeClr val="accent1"/>
              </a:solidFill>
            </a:endParaRPr>
          </a:p>
          <a:p>
            <a:pPr marL="520700" indent="-512763" algn="just">
              <a:tabLst>
                <a:tab pos="342900" algn="l"/>
              </a:tabLst>
            </a:pPr>
            <a:r>
              <a:rPr lang="en-US" b="1" dirty="0"/>
              <a:t>Consider your stakeholders:</a:t>
            </a:r>
          </a:p>
          <a:p>
            <a:pPr marL="920750" lvl="1">
              <a:tabLst>
                <a:tab pos="342900" algn="l"/>
              </a:tabLst>
            </a:pPr>
            <a:r>
              <a:rPr lang="en-US" sz="2000" dirty="0"/>
              <a:t>Contractors</a:t>
            </a:r>
          </a:p>
          <a:p>
            <a:pPr marL="920750" lvl="1">
              <a:tabLst>
                <a:tab pos="342900" algn="l"/>
              </a:tabLst>
            </a:pPr>
            <a:r>
              <a:rPr lang="en-US" sz="2000" dirty="0"/>
              <a:t>Motorists</a:t>
            </a:r>
          </a:p>
          <a:p>
            <a:pPr marL="920750" lvl="1">
              <a:tabLst>
                <a:tab pos="342900" algn="l"/>
              </a:tabLst>
            </a:pPr>
            <a:r>
              <a:rPr lang="en-US" sz="2000" dirty="0"/>
              <a:t>Property owners</a:t>
            </a:r>
          </a:p>
          <a:p>
            <a:pPr marL="920750" lvl="1">
              <a:tabLst>
                <a:tab pos="342900" algn="l"/>
              </a:tabLst>
            </a:pPr>
            <a:r>
              <a:rPr lang="en-US" sz="2000" dirty="0"/>
              <a:t>Project owners</a:t>
            </a:r>
          </a:p>
          <a:p>
            <a:pPr marL="920750" lvl="1">
              <a:tabLst>
                <a:tab pos="342900" algn="l"/>
              </a:tabLst>
            </a:pPr>
            <a:r>
              <a:rPr lang="en-US" sz="2000" dirty="0"/>
              <a:t>Businesses</a:t>
            </a:r>
          </a:p>
          <a:p>
            <a:pPr marL="920750" lvl="1">
              <a:tabLst>
                <a:tab pos="342900" algn="l"/>
              </a:tabLst>
            </a:pPr>
            <a:r>
              <a:rPr lang="en-US" sz="2000" dirty="0"/>
              <a:t>Environment</a:t>
            </a:r>
          </a:p>
          <a:p>
            <a:pPr marL="920750" lvl="1">
              <a:tabLst>
                <a:tab pos="342900" algn="l"/>
              </a:tabLst>
            </a:pPr>
            <a:r>
              <a:rPr lang="en-US" sz="2000" dirty="0"/>
              <a:t>Event organizers, etc.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TMPs? –Key Benefits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  <a:spcAft>
                <a:spcPct val="35000"/>
              </a:spcAft>
              <a:buFont typeface="Wingdings" pitchFamily="2" charset="2"/>
              <a:buNone/>
            </a:pPr>
            <a:r>
              <a:rPr lang="en-US" sz="3400" dirty="0">
                <a:solidFill>
                  <a:schemeClr val="accent1"/>
                </a:solidFill>
              </a:rPr>
              <a:t>A well-planned method for managing traffic flow during construction can: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Promote efficient and effective construction phasing and staging, minimize contract duration, and control costs</a:t>
            </a:r>
          </a:p>
          <a:p>
            <a:r>
              <a:rPr lang="en-US" dirty="0"/>
              <a:t>Improve safety for workers and road users </a:t>
            </a:r>
          </a:p>
          <a:p>
            <a:r>
              <a:rPr lang="en-US" dirty="0"/>
              <a:t>Minimize traffic and mobility impacts</a:t>
            </a:r>
          </a:p>
          <a:p>
            <a:r>
              <a:rPr lang="en-US" dirty="0"/>
              <a:t>Address impacts at corridor and network levels</a:t>
            </a:r>
          </a:p>
        </p:txBody>
      </p:sp>
    </p:spTree>
    <p:extLst>
      <p:ext uri="{BB962C8B-B14F-4D97-AF65-F5344CB8AC3E}">
        <p14:creationId xmlns:p14="http://schemas.microsoft.com/office/powerpoint/2010/main" val="249924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75199C-F0A0-43A2-98CC-F73D5DD41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00200"/>
            <a:ext cx="8384551" cy="4724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879FE0E-729F-4918-A400-F248A7941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We Should Care About Work Zones?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9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TMPs? –Key Benefits (cont.)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  <a:spcAft>
                <a:spcPct val="35000"/>
              </a:spcAft>
              <a:buFont typeface="Wingdings" pitchFamily="2" charset="2"/>
              <a:buNone/>
            </a:pPr>
            <a:r>
              <a:rPr lang="en-US" sz="3400" dirty="0">
                <a:solidFill>
                  <a:schemeClr val="accent1"/>
                </a:solidFill>
              </a:rPr>
              <a:t>A well-planned method for managing traffic flow during construction can:</a:t>
            </a:r>
            <a:endParaRPr lang="en-US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Minimize: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Circulation, access, and mobility impacts to local communities and businesses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Complaints from road users, businesses, and communities</a:t>
            </a:r>
          </a:p>
          <a:p>
            <a:pPr>
              <a:lnSpc>
                <a:spcPct val="90000"/>
              </a:lnSpc>
            </a:pPr>
            <a:r>
              <a:rPr lang="en-US" dirty="0"/>
              <a:t>Improve: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Intra- and inter-agency coordination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Improve public awareness</a:t>
            </a:r>
          </a:p>
        </p:txBody>
      </p:sp>
    </p:spTree>
    <p:extLst>
      <p:ext uri="{BB962C8B-B14F-4D97-AF65-F5344CB8AC3E}">
        <p14:creationId xmlns:p14="http://schemas.microsoft.com/office/powerpoint/2010/main" val="27755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TMPs? –Key Benefits (cont.)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sz="3600" dirty="0"/>
              <a:t>Better documentation of analysis and mitigation of impacts</a:t>
            </a:r>
          </a:p>
          <a:p>
            <a:r>
              <a:rPr lang="en-US" sz="3600" dirty="0"/>
              <a:t>Better coordination and scheduling of projects</a:t>
            </a:r>
          </a:p>
          <a:p>
            <a:r>
              <a:rPr lang="en-US" sz="3600" dirty="0"/>
              <a:t>More basis for reviewing MOT changes requested by the contractor</a:t>
            </a:r>
          </a:p>
        </p:txBody>
      </p:sp>
    </p:spTree>
    <p:extLst>
      <p:ext uri="{BB962C8B-B14F-4D97-AF65-F5344CB8AC3E}">
        <p14:creationId xmlns:p14="http://schemas.microsoft.com/office/powerpoint/2010/main" val="371366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649ECC-2D3E-44E6-8B57-21E64D18E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accent1"/>
                </a:solidFill>
              </a:rPr>
              <a:t>Rhode Island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- number of customer complaints about roadwork has decreased</a:t>
            </a:r>
          </a:p>
          <a:p>
            <a:r>
              <a:rPr lang="en-US" u="sng" dirty="0">
                <a:solidFill>
                  <a:schemeClr val="accent1"/>
                </a:solidFill>
              </a:rPr>
              <a:t>Michigan</a:t>
            </a:r>
            <a:r>
              <a:rPr lang="en-US" dirty="0"/>
              <a:t> - customers have been calling with positive comments about work zones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3D26F2-02BF-40F1-8A29-B44F22CD8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TMPs Lead to Satisfied Drivers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A4BEC2-72B2-43B5-A32B-DC67556DE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12" y="3571875"/>
            <a:ext cx="34575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TMP Development Process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3600" dirty="0"/>
              <a:t>Compile Project Material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3600" dirty="0"/>
              <a:t>Determine TMP Needs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3600" dirty="0"/>
              <a:t>Identify Stakeholders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3600" dirty="0"/>
              <a:t>Develop TMP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3600" dirty="0"/>
              <a:t>Update/Revise TMP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3600" dirty="0"/>
              <a:t>Finalize Construction Phasing/Staging and TMP</a:t>
            </a:r>
          </a:p>
        </p:txBody>
      </p:sp>
    </p:spTree>
    <p:extLst>
      <p:ext uri="{BB962C8B-B14F-4D97-AF65-F5344CB8AC3E}">
        <p14:creationId xmlns:p14="http://schemas.microsoft.com/office/powerpoint/2010/main" val="4033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TMP Development Process (continued)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 startAt="7"/>
            </a:pPr>
            <a:r>
              <a:rPr lang="en-US" sz="3600" dirty="0"/>
              <a:t>Re-evaluate/Revise TMP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7"/>
            </a:pPr>
            <a:r>
              <a:rPr lang="en-US" sz="3600" dirty="0"/>
              <a:t>Implement TMP 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7"/>
            </a:pPr>
            <a:r>
              <a:rPr lang="en-US" sz="3600" dirty="0"/>
              <a:t>TMP Monitoring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7"/>
            </a:pPr>
            <a:r>
              <a:rPr lang="en-US" sz="3600" dirty="0"/>
              <a:t>Update/Revise TMP Based on Monitoring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7"/>
            </a:pPr>
            <a:r>
              <a:rPr lang="en-US" sz="3600" dirty="0"/>
              <a:t>Post-Project TMP Evaluation</a:t>
            </a:r>
          </a:p>
        </p:txBody>
      </p:sp>
    </p:spTree>
    <p:extLst>
      <p:ext uri="{BB962C8B-B14F-4D97-AF65-F5344CB8AC3E}">
        <p14:creationId xmlns:p14="http://schemas.microsoft.com/office/powerpoint/2010/main" val="408234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TMP Team Approach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Better coordination throughout the process from development to implementation</a:t>
            </a:r>
          </a:p>
          <a:p>
            <a:pPr>
              <a:lnSpc>
                <a:spcPct val="90000"/>
              </a:lnSpc>
            </a:pPr>
            <a:r>
              <a:rPr lang="en-US" dirty="0"/>
              <a:t>Involve all involved offices internally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TMP Coordinator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Planning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Design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Traffic engineering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Construction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Operations (maintenance)?</a:t>
            </a:r>
          </a:p>
        </p:txBody>
      </p:sp>
    </p:spTree>
    <p:extLst>
      <p:ext uri="{BB962C8B-B14F-4D97-AF65-F5344CB8AC3E}">
        <p14:creationId xmlns:p14="http://schemas.microsoft.com/office/powerpoint/2010/main" val="30175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2F152F-7A02-4DB4-9E09-D9FA85BCB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1259" y="685800"/>
            <a:ext cx="4857041" cy="6172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235000C-C42B-4A9A-A0C6-8B184BA3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112E1F-0BCE-4573-9338-9208E055D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73" y="2085975"/>
            <a:ext cx="35052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E4E9DE-FE8B-469F-859B-34F12647B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sz="2900" b="1" dirty="0">
                <a:solidFill>
                  <a:schemeClr val="accent1"/>
                </a:solidFill>
              </a:rPr>
              <a:t>TMP development should begin early and progress throughout</a:t>
            </a:r>
            <a:endParaRPr lang="en-US" sz="2300" b="1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sz="2700" b="1" dirty="0">
                <a:solidFill>
                  <a:schemeClr val="accent2"/>
                </a:solidFill>
              </a:rPr>
              <a:t>Systems planning and preliminary engineering</a:t>
            </a:r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en-US" sz="2300" dirty="0"/>
              <a:t>Include TMP development and implementation costs in project budget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700" b="1" dirty="0">
                <a:solidFill>
                  <a:schemeClr val="accent2"/>
                </a:solidFill>
              </a:rPr>
              <a:t>Design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2300" dirty="0"/>
              <a:t>Consider WZ impacts in evaluation and selection of design alternatives 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2300" dirty="0"/>
              <a:t>May be possible to choose a design alternative that alleviates many WZ impacts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2300" dirty="0"/>
              <a:t>Complete TMP development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35D27F-A624-4557-A9E9-68C0A7E0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a TMP Developed?</a:t>
            </a:r>
          </a:p>
        </p:txBody>
      </p:sp>
    </p:spTree>
    <p:extLst>
      <p:ext uri="{BB962C8B-B14F-4D97-AF65-F5344CB8AC3E}">
        <p14:creationId xmlns:p14="http://schemas.microsoft.com/office/powerpoint/2010/main" val="13901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1BB86A-32C5-4ADF-B32E-E2CA0D27F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assessment of WZ impacts is done, which should affect the choice of:</a:t>
            </a:r>
          </a:p>
          <a:p>
            <a:pPr lvl="1"/>
            <a:r>
              <a:rPr lang="en-US" dirty="0"/>
              <a:t>Best construction/staging option(s)</a:t>
            </a:r>
          </a:p>
          <a:p>
            <a:pPr lvl="1"/>
            <a:r>
              <a:rPr lang="en-US" dirty="0"/>
              <a:t>Most suitable design and contracting approach</a:t>
            </a:r>
          </a:p>
          <a:p>
            <a:pPr lvl="1"/>
            <a:r>
              <a:rPr lang="en-US" dirty="0"/>
              <a:t>Most appropriate WZ traffic management strategies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CDD1BC-501C-4F2F-8ADD-3E5A84D1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Design…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ED503B-44F8-4D24-A584-43B512170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105275"/>
            <a:ext cx="34290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FBE4BB-2068-4E86-BEF4-C652A4534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540AE5-B0FF-407B-A2E4-24354DA0B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accent1"/>
                </a:solidFill>
              </a:rPr>
              <a:t>Caltrans</a:t>
            </a:r>
            <a:r>
              <a:rPr lang="en-US" dirty="0"/>
              <a:t> TMP Development Process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C43C74-A3D9-4952-A609-BEEC542F4CA0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1635034"/>
            <a:ext cx="7391400" cy="4752703"/>
            <a:chOff x="384" y="1056"/>
            <a:chExt cx="4620" cy="28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BBC3AD9-C528-48D0-B514-9319E238A7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" y="1056"/>
              <a:ext cx="4524" cy="2879"/>
            </a:xfrm>
            <a:prstGeom prst="rect">
              <a:avLst/>
            </a:prstGeom>
            <a:solidFill>
              <a:srgbClr val="EAEAEA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384277-6902-44CA-A0A2-66BD7CAB0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696"/>
              <a:ext cx="288" cy="240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78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995D37-7309-454B-BA1E-8E757DD5F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en-US" altLang="en-US" dirty="0">
                <a:solidFill>
                  <a:srgbClr val="080808"/>
                </a:solidFill>
              </a:rPr>
              <a:t>Exposure: Part of the Driving Experience</a:t>
            </a:r>
            <a:endParaRPr lang="en-US" altLang="en-US" sz="2400" dirty="0">
              <a:solidFill>
                <a:srgbClr val="080808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80808"/>
                </a:solidFill>
              </a:rPr>
              <a:t>Over 11 billion VMT through construction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80808"/>
                </a:solidFill>
              </a:rPr>
              <a:t>One active WZ encountered per 100 miles driven on the NHS, representing over 12 billion hours of vehicle exposure nationally; half involve lane closures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B40404-A675-4108-9EFF-20B857D27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Work Zones: Scope and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0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9595ED-3C09-4E44-BBD7-270104E79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00200"/>
            <a:ext cx="3113809" cy="4724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ECD13DB-B0D4-42E0-A315-EF3C67DB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E1C14-A4AE-49AE-8B91-F832BB7BC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1890" y="0"/>
            <a:ext cx="5094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251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BBE675-CF18-464A-A0E1-C0FEBC52F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8610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Well-thought out</a:t>
            </a:r>
          </a:p>
          <a:p>
            <a:pPr>
              <a:lnSpc>
                <a:spcPct val="90000"/>
              </a:lnSpc>
            </a:pPr>
            <a:r>
              <a:rPr lang="en-US" dirty="0"/>
              <a:t>Started early in project development</a:t>
            </a:r>
          </a:p>
          <a:p>
            <a:pPr>
              <a:lnSpc>
                <a:spcPct val="90000"/>
              </a:lnSpc>
            </a:pPr>
            <a:r>
              <a:rPr lang="en-US" dirty="0"/>
              <a:t>Use a multi-disciplinary approach</a:t>
            </a:r>
          </a:p>
          <a:p>
            <a:pPr>
              <a:lnSpc>
                <a:spcPct val="90000"/>
              </a:lnSpc>
            </a:pPr>
            <a:r>
              <a:rPr lang="en-US" dirty="0"/>
              <a:t>Coordinated with other projects nearby</a:t>
            </a:r>
          </a:p>
          <a:p>
            <a:pPr>
              <a:lnSpc>
                <a:spcPct val="90000"/>
              </a:lnSpc>
            </a:pPr>
            <a:r>
              <a:rPr lang="en-US" dirty="0"/>
              <a:t>Contain a combination of strategies</a:t>
            </a:r>
          </a:p>
          <a:p>
            <a:pPr>
              <a:lnSpc>
                <a:spcPct val="90000"/>
              </a:lnSpc>
            </a:pPr>
            <a:r>
              <a:rPr lang="en-US" dirty="0"/>
              <a:t>Fit the expected level of WZ impacts</a:t>
            </a:r>
          </a:p>
          <a:p>
            <a:pPr>
              <a:lnSpc>
                <a:spcPct val="90000"/>
              </a:lnSpc>
            </a:pPr>
            <a:r>
              <a:rPr lang="en-US" dirty="0"/>
              <a:t>Funded</a:t>
            </a:r>
          </a:p>
          <a:p>
            <a:pPr>
              <a:lnSpc>
                <a:spcPct val="90000"/>
              </a:lnSpc>
            </a:pPr>
            <a:r>
              <a:rPr lang="en-US" dirty="0"/>
              <a:t>Updated as needed after project award</a:t>
            </a:r>
          </a:p>
          <a:p>
            <a:pPr>
              <a:lnSpc>
                <a:spcPct val="90000"/>
              </a:lnSpc>
            </a:pPr>
            <a:r>
              <a:rPr lang="en-US" dirty="0"/>
              <a:t>Implemented!</a:t>
            </a:r>
          </a:p>
          <a:p>
            <a:pPr>
              <a:lnSpc>
                <a:spcPct val="90000"/>
              </a:lnSpc>
            </a:pPr>
            <a:r>
              <a:rPr lang="en-US" dirty="0"/>
              <a:t>Monitored – and adjusted as needed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C98693-D802-40ED-9156-8FDEBCE5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TMPs Need to Be…</a:t>
            </a:r>
          </a:p>
        </p:txBody>
      </p:sp>
    </p:spTree>
    <p:extLst>
      <p:ext uri="{BB962C8B-B14F-4D97-AF65-F5344CB8AC3E}">
        <p14:creationId xmlns:p14="http://schemas.microsoft.com/office/powerpoint/2010/main" val="8707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F010BB-92DC-431F-9072-6EF5A3869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Was a TMP developed for the project?</a:t>
            </a:r>
          </a:p>
          <a:p>
            <a:pPr>
              <a:lnSpc>
                <a:spcPct val="90000"/>
              </a:lnSpc>
            </a:pPr>
            <a:r>
              <a:rPr lang="en-US" dirty="0"/>
              <a:t>Does the TMP consider the expected impacts of the project?</a:t>
            </a:r>
          </a:p>
          <a:p>
            <a:pPr>
              <a:lnSpc>
                <a:spcPct val="90000"/>
              </a:lnSpc>
            </a:pPr>
            <a:r>
              <a:rPr lang="en-US" dirty="0"/>
              <a:t>Did the agency determine if this is a significant project?</a:t>
            </a:r>
          </a:p>
          <a:p>
            <a:pPr>
              <a:lnSpc>
                <a:spcPct val="90000"/>
              </a:lnSpc>
            </a:pPr>
            <a:r>
              <a:rPr lang="en-US" dirty="0"/>
              <a:t>Does the TMP contain strategies to manage the identified impacts?</a:t>
            </a:r>
          </a:p>
          <a:p>
            <a:pPr>
              <a:lnSpc>
                <a:spcPct val="90000"/>
              </a:lnSpc>
            </a:pPr>
            <a:r>
              <a:rPr lang="en-US" dirty="0"/>
              <a:t>Are the strategies reasonable for the level of expected impacts?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A15855-8FC8-49C4-BD00-EA5E75AB4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TMP Development Questions </a:t>
            </a:r>
          </a:p>
        </p:txBody>
      </p:sp>
    </p:spTree>
    <p:extLst>
      <p:ext uri="{BB962C8B-B14F-4D97-AF65-F5344CB8AC3E}">
        <p14:creationId xmlns:p14="http://schemas.microsoft.com/office/powerpoint/2010/main" val="27960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4F9A48-3239-4033-A32F-B277A5D67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Were key stakeholders involved?</a:t>
            </a:r>
          </a:p>
          <a:p>
            <a:r>
              <a:rPr lang="en-US" dirty="0"/>
              <a:t>Is implementation of the TMP funded?</a:t>
            </a:r>
          </a:p>
          <a:p>
            <a:r>
              <a:rPr lang="en-US" dirty="0"/>
              <a:t>Has a responsible person been designated for the DOT?</a:t>
            </a:r>
          </a:p>
          <a:p>
            <a:r>
              <a:rPr lang="en-US" dirty="0"/>
              <a:t>Has the DOT approved the TMP per its policies/procedures?</a:t>
            </a:r>
          </a:p>
          <a:p>
            <a:r>
              <a:rPr lang="en-US" dirty="0"/>
              <a:t>Are the relevant parts included in the bid package?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98692D-A63E-4597-B998-ADF3B1497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TMP Development Questions </a:t>
            </a:r>
            <a:r>
              <a:rPr lang="en-US" sz="3200" dirty="0"/>
              <a:t>(cont.)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759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BB5DC-8BCF-4C6A-BC93-E5D8D3774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981200"/>
            <a:ext cx="86106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6000" b="1" dirty="0">
                <a:ea typeface="굴림" charset="-127"/>
              </a:rPr>
              <a:t>WZ Impact Assessment and Mitigation</a:t>
            </a:r>
            <a:endParaRPr lang="en-US" sz="60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DAB300-3F75-4BA4-AC82-364E99D5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534400" cy="685800"/>
          </a:xfrm>
        </p:spPr>
        <p:txBody>
          <a:bodyPr>
            <a:normAutofit/>
          </a:bodyPr>
          <a:lstStyle/>
          <a:p>
            <a:r>
              <a:rPr lang="en-US" dirty="0"/>
              <a:t>Module 4</a:t>
            </a:r>
          </a:p>
        </p:txBody>
      </p:sp>
    </p:spTree>
    <p:extLst>
      <p:ext uri="{BB962C8B-B14F-4D97-AF65-F5344CB8AC3E}">
        <p14:creationId xmlns:p14="http://schemas.microsoft.com/office/powerpoint/2010/main" val="58335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5731C0-DD64-4ECC-A95F-13C116988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286000"/>
            <a:ext cx="86106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WZ Impact Assessment is the process of understanding the </a:t>
            </a:r>
            <a:r>
              <a:rPr lang="en-US" sz="4000" b="1" dirty="0"/>
              <a:t>safety </a:t>
            </a:r>
            <a:r>
              <a:rPr lang="en-US" sz="4000" dirty="0"/>
              <a:t>and </a:t>
            </a:r>
            <a:r>
              <a:rPr lang="en-US" sz="4000" b="1" dirty="0"/>
              <a:t>mobility </a:t>
            </a:r>
            <a:r>
              <a:rPr lang="en-US" sz="4000" dirty="0"/>
              <a:t>impacts of a road construction or maintenance project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FF13D7-6087-4594-B58F-4740E3E9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Zone Impact Assessment</a:t>
            </a:r>
          </a:p>
        </p:txBody>
      </p:sp>
    </p:spTree>
    <p:extLst>
      <p:ext uri="{BB962C8B-B14F-4D97-AF65-F5344CB8AC3E}">
        <p14:creationId xmlns:p14="http://schemas.microsoft.com/office/powerpoint/2010/main" val="253127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5731C0-DD64-4ECC-A95F-13C116988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4724400"/>
          </a:xfrm>
        </p:spPr>
        <p:txBody>
          <a:bodyPr/>
          <a:lstStyle/>
          <a:p>
            <a:r>
              <a:rPr lang="en-US" dirty="0"/>
              <a:t>Determine impacts of project? </a:t>
            </a:r>
          </a:p>
          <a:p>
            <a:pPr lvl="1"/>
            <a:r>
              <a:rPr lang="en-US" sz="2800" dirty="0"/>
              <a:t>Acceptable?  If yes, no problem</a:t>
            </a:r>
          </a:p>
          <a:p>
            <a:pPr lvl="1"/>
            <a:r>
              <a:rPr lang="en-US" sz="2800" dirty="0"/>
              <a:t>Unacceptable?  (Significant project)</a:t>
            </a:r>
          </a:p>
          <a:p>
            <a:pPr lvl="2"/>
            <a:r>
              <a:rPr lang="en-US" sz="2800" dirty="0"/>
              <a:t>Can strategy be found to mitigate impacts to acceptable level?</a:t>
            </a:r>
          </a:p>
          <a:p>
            <a:pPr lvl="3"/>
            <a:r>
              <a:rPr lang="en-US" sz="2800" dirty="0"/>
              <a:t>Yes – develop TMP</a:t>
            </a:r>
          </a:p>
          <a:p>
            <a:pPr lvl="3"/>
            <a:r>
              <a:rPr lang="en-US" sz="2800" dirty="0"/>
              <a:t>No – determine best strategy </a:t>
            </a:r>
          </a:p>
          <a:p>
            <a:pPr lvl="3"/>
            <a:r>
              <a:rPr lang="en-US" sz="2800" dirty="0"/>
              <a:t>Advise stakeholders of possible problems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FF13D7-6087-4594-B58F-4740E3E9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Zone Impact Assessment</a:t>
            </a:r>
          </a:p>
        </p:txBody>
      </p:sp>
    </p:spTree>
    <p:extLst>
      <p:ext uri="{BB962C8B-B14F-4D97-AF65-F5344CB8AC3E}">
        <p14:creationId xmlns:p14="http://schemas.microsoft.com/office/powerpoint/2010/main" val="314731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5731C0-DD64-4ECC-A95F-13C116988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WZ Impacts Considerations:</a:t>
            </a:r>
          </a:p>
          <a:p>
            <a:pPr>
              <a:lnSpc>
                <a:spcPct val="90000"/>
              </a:lnSpc>
            </a:pPr>
            <a:r>
              <a:rPr lang="en-US" dirty="0"/>
              <a:t>Maximizing Safety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Road Users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Workers</a:t>
            </a:r>
          </a:p>
          <a:p>
            <a:pPr>
              <a:lnSpc>
                <a:spcPct val="90000"/>
              </a:lnSpc>
            </a:pPr>
            <a:r>
              <a:rPr lang="en-US" dirty="0"/>
              <a:t>Maximizing mobility and accessibility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Road user costs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Emergency services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Businesses </a:t>
            </a:r>
          </a:p>
          <a:p>
            <a:pPr>
              <a:lnSpc>
                <a:spcPct val="90000"/>
              </a:lnSpc>
            </a:pPr>
            <a:r>
              <a:rPr lang="en-US" dirty="0"/>
              <a:t>Constructability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Building projects effectively and efficiently </a:t>
            </a:r>
          </a:p>
          <a:p>
            <a:pPr marL="0" indent="0">
              <a:buNone/>
            </a:pPr>
            <a:endParaRPr lang="en-US" sz="40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FF13D7-6087-4594-B58F-4740E3E9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Zone Impact Assessment</a:t>
            </a:r>
          </a:p>
        </p:txBody>
      </p:sp>
    </p:spTree>
    <p:extLst>
      <p:ext uri="{BB962C8B-B14F-4D97-AF65-F5344CB8AC3E}">
        <p14:creationId xmlns:p14="http://schemas.microsoft.com/office/powerpoint/2010/main" val="421759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5731C0-DD64-4ECC-A95F-13C116988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Benefits of Assessing Impacts</a:t>
            </a:r>
          </a:p>
          <a:p>
            <a:pPr>
              <a:lnSpc>
                <a:spcPct val="90000"/>
              </a:lnSpc>
            </a:pPr>
            <a:r>
              <a:rPr lang="en-US" dirty="0"/>
              <a:t>Identify and understand all impacts of the project</a:t>
            </a:r>
          </a:p>
          <a:p>
            <a:pPr>
              <a:lnSpc>
                <a:spcPct val="90000"/>
              </a:lnSpc>
            </a:pPr>
            <a:r>
              <a:rPr lang="en-US" dirty="0"/>
              <a:t>Identify “significant projects” and determine suitable TMP</a:t>
            </a:r>
          </a:p>
          <a:p>
            <a:pPr>
              <a:lnSpc>
                <a:spcPct val="90000"/>
              </a:lnSpc>
            </a:pPr>
            <a:r>
              <a:rPr lang="en-US" dirty="0"/>
              <a:t>Aid in identifying and evaluating alternative strategies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Monitor and manage WZ impacts during  construction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FF13D7-6087-4594-B58F-4740E3E9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Zone Impact Assessment</a:t>
            </a:r>
          </a:p>
        </p:txBody>
      </p:sp>
    </p:spTree>
    <p:extLst>
      <p:ext uri="{BB962C8B-B14F-4D97-AF65-F5344CB8AC3E}">
        <p14:creationId xmlns:p14="http://schemas.microsoft.com/office/powerpoint/2010/main" val="123985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5731C0-DD64-4ECC-A95F-13C116988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Mobility Issues	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Delay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Reduced quality of life issues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Significant Projects – agency definition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Reduced Speeds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Queues and complete stoppages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Freight Interference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Travel time reliability – biggest concern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Delayed deliveries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Unanticipated costs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Emergency response</a:t>
            </a:r>
            <a:endParaRPr lang="en-US" sz="40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FF13D7-6087-4594-B58F-4740E3E9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Zone Impact Assessment</a:t>
            </a:r>
          </a:p>
        </p:txBody>
      </p:sp>
    </p:spTree>
    <p:extLst>
      <p:ext uri="{BB962C8B-B14F-4D97-AF65-F5344CB8AC3E}">
        <p14:creationId xmlns:p14="http://schemas.microsoft.com/office/powerpoint/2010/main" val="134962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AB169C-F66D-40E1-86A0-2BA13D025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080808"/>
                </a:solidFill>
              </a:rPr>
              <a:t>Responsible for:</a:t>
            </a:r>
          </a:p>
          <a:p>
            <a:pPr marL="804863" lvl="1" indent="-347663"/>
            <a:r>
              <a:rPr lang="en-US" altLang="en-US" dirty="0">
                <a:solidFill>
                  <a:srgbClr val="080808"/>
                </a:solidFill>
              </a:rPr>
              <a:t>24% of non-recurring freeway delay</a:t>
            </a:r>
          </a:p>
          <a:p>
            <a:pPr marL="804863" lvl="1" indent="-347663"/>
            <a:r>
              <a:rPr lang="en-US" altLang="en-US" dirty="0">
                <a:solidFill>
                  <a:srgbClr val="080808"/>
                </a:solidFill>
              </a:rPr>
              <a:t>10% of all congestion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80808"/>
                </a:solidFill>
              </a:rPr>
              <a:t>2nd leading cause of public dissatisfaction with transportation (behind poor traffic flow)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682047-AEE6-4EFD-ABF0-534289A86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Negative Consequences of Work Zones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5731C0-DD64-4ECC-A95F-13C116988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17" y="1752600"/>
            <a:ext cx="8610600" cy="4724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u="sng" dirty="0">
                <a:solidFill>
                  <a:schemeClr val="tx1"/>
                </a:solidFill>
              </a:rPr>
              <a:t>Safety Impacts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tx1"/>
                </a:solidFill>
              </a:rPr>
              <a:t>Road user exposure to hazards</a:t>
            </a:r>
          </a:p>
          <a:p>
            <a:pPr lvl="1"/>
            <a:r>
              <a:rPr lang="en-US" sz="2800" dirty="0"/>
              <a:t>Will staging create safety hazards greater than existing?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Worker exposure to traffic</a:t>
            </a:r>
          </a:p>
          <a:p>
            <a:pPr lvl="1"/>
            <a:r>
              <a:rPr lang="en-US" sz="2800" dirty="0"/>
              <a:t>Staging allow for positive protection?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Geometrics during phases</a:t>
            </a:r>
          </a:p>
          <a:p>
            <a:r>
              <a:rPr lang="en-US" dirty="0">
                <a:solidFill>
                  <a:schemeClr val="tx1"/>
                </a:solidFill>
              </a:rPr>
              <a:t>Availability of law enforcement</a:t>
            </a:r>
          </a:p>
          <a:p>
            <a:r>
              <a:rPr lang="en-US" dirty="0">
                <a:solidFill>
                  <a:schemeClr val="tx1"/>
                </a:solidFill>
              </a:rPr>
              <a:t>Speed reduction necessary/considered?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FF13D7-6087-4594-B58F-4740E3E9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Zone Impact Assessment</a:t>
            </a:r>
          </a:p>
        </p:txBody>
      </p:sp>
    </p:spTree>
    <p:extLst>
      <p:ext uri="{BB962C8B-B14F-4D97-AF65-F5344CB8AC3E}">
        <p14:creationId xmlns:p14="http://schemas.microsoft.com/office/powerpoint/2010/main" val="80567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5731C0-DD64-4ECC-A95F-13C116988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724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u="sng" dirty="0">
                <a:solidFill>
                  <a:schemeClr val="tx1"/>
                </a:solidFill>
              </a:rPr>
              <a:t>Business Impacts: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tx1"/>
                </a:solidFill>
              </a:rPr>
              <a:t>Access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Temporary entrances</a:t>
            </a:r>
          </a:p>
          <a:p>
            <a:pPr lvl="2"/>
            <a:r>
              <a:rPr lang="en-US" sz="2800" dirty="0">
                <a:solidFill>
                  <a:schemeClr val="tx1"/>
                </a:solidFill>
              </a:rPr>
              <a:t>Signing and pavement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Advance notification of phase changes </a:t>
            </a:r>
          </a:p>
          <a:p>
            <a:pPr lvl="2"/>
            <a:r>
              <a:rPr lang="en-US" sz="2800" dirty="0">
                <a:solidFill>
                  <a:schemeClr val="tx1"/>
                </a:solidFill>
              </a:rPr>
              <a:t>Keep owners informed</a:t>
            </a:r>
          </a:p>
          <a:p>
            <a:r>
              <a:rPr lang="en-US" dirty="0">
                <a:solidFill>
                  <a:schemeClr val="tx1"/>
                </a:solidFill>
              </a:rPr>
              <a:t>Work Schedules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Holiday shopping season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Weekends and special events</a:t>
            </a:r>
          </a:p>
          <a:p>
            <a:pPr lvl="1">
              <a:lnSpc>
                <a:spcPct val="90000"/>
              </a:lnSpc>
            </a:pPr>
            <a:endParaRPr lang="en-US" sz="40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FF13D7-6087-4594-B58F-4740E3E9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Zone Impact Assessment</a:t>
            </a:r>
          </a:p>
        </p:txBody>
      </p:sp>
    </p:spTree>
    <p:extLst>
      <p:ext uri="{BB962C8B-B14F-4D97-AF65-F5344CB8AC3E}">
        <p14:creationId xmlns:p14="http://schemas.microsoft.com/office/powerpoint/2010/main" val="37825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5731C0-DD64-4ECC-A95F-13C116988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4267200" cy="4724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u="sng" dirty="0"/>
              <a:t>Pedestrian Impacts</a:t>
            </a:r>
            <a:r>
              <a:rPr lang="en-US" dirty="0"/>
              <a:t>	</a:t>
            </a:r>
          </a:p>
          <a:p>
            <a:r>
              <a:rPr lang="en-US" dirty="0"/>
              <a:t>MUTCD Part 6D: </a:t>
            </a:r>
          </a:p>
          <a:p>
            <a:pPr lvl="1"/>
            <a:r>
              <a:rPr lang="en-US" dirty="0"/>
              <a:t>If project affects the movement of pedestrians, adequate pedestrian access and walkways shall be provided.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FF13D7-6087-4594-B58F-4740E3E9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Zone Impact Assessment</a:t>
            </a:r>
          </a:p>
        </p:txBody>
      </p:sp>
      <p:pic>
        <p:nvPicPr>
          <p:cNvPr id="4" name="Picture 9" descr="FEDERA12">
            <a:extLst>
              <a:ext uri="{FF2B5EF4-FFF2-40B4-BE49-F238E27FC236}">
                <a16:creationId xmlns:a16="http://schemas.microsoft.com/office/drawing/2014/main" id="{D99BFECE-1448-4C48-8841-F066FDD2E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2204" y="2895600"/>
            <a:ext cx="4022973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39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5731C0-DD64-4ECC-A95F-13C116988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724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u="sng" dirty="0"/>
              <a:t>Impact Assessment: </a:t>
            </a:r>
          </a:p>
          <a:p>
            <a:r>
              <a:rPr lang="en-US" dirty="0"/>
              <a:t>Proactive versus reactive</a:t>
            </a:r>
          </a:p>
          <a:p>
            <a:r>
              <a:rPr lang="en-US" dirty="0"/>
              <a:t>Use early in the TMP Development process to identify and estimate the magnitude of the impacts</a:t>
            </a:r>
          </a:p>
          <a:p>
            <a:r>
              <a:rPr lang="en-US" dirty="0"/>
              <a:t>Assess impacts on regional basis</a:t>
            </a:r>
          </a:p>
          <a:p>
            <a:r>
              <a:rPr lang="en-US" dirty="0"/>
              <a:t>Use assessment to help evaluate various strategies for mitigating impacts</a:t>
            </a:r>
          </a:p>
          <a:p>
            <a:r>
              <a:rPr lang="en-US" dirty="0"/>
              <a:t>Possibly use assessments to justify TCP revisions after award of project</a:t>
            </a:r>
          </a:p>
          <a:p>
            <a:pPr lvl="1">
              <a:lnSpc>
                <a:spcPct val="90000"/>
              </a:lnSpc>
            </a:pPr>
            <a:endParaRPr lang="en-US" sz="40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FF13D7-6087-4594-B58F-4740E3E9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Zone Impact Assessment</a:t>
            </a:r>
          </a:p>
        </p:txBody>
      </p:sp>
    </p:spTree>
    <p:extLst>
      <p:ext uri="{BB962C8B-B14F-4D97-AF65-F5344CB8AC3E}">
        <p14:creationId xmlns:p14="http://schemas.microsoft.com/office/powerpoint/2010/main" val="299591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91730A-D697-4D99-9822-DE69CDAAE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Impact Assessment (continued): </a:t>
            </a:r>
          </a:p>
          <a:p>
            <a:r>
              <a:rPr lang="en-US" dirty="0"/>
              <a:t>Agency WZ policies </a:t>
            </a:r>
          </a:p>
          <a:p>
            <a:pPr marL="863600" lvl="1" indent="-406400"/>
            <a:r>
              <a:rPr lang="en-US" dirty="0"/>
              <a:t>E.g., Maximum WZ queue lengths/delays allowed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Lane Closure policies/charts that specify when a lane closure is permitted  </a:t>
            </a:r>
          </a:p>
          <a:p>
            <a:pPr>
              <a:spcBef>
                <a:spcPct val="40000"/>
              </a:spcBef>
            </a:pPr>
            <a:r>
              <a:rPr lang="en-US" dirty="0"/>
              <a:t>Analytical/modeling tools used by the agency</a:t>
            </a:r>
          </a:p>
          <a:p>
            <a:pPr>
              <a:spcBef>
                <a:spcPct val="40000"/>
              </a:spcBef>
            </a:pPr>
            <a:r>
              <a:rPr lang="en-US" dirty="0"/>
              <a:t>Concerns of stakeholders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2BC7BA-A472-4B6E-AD95-52B7FC644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Zone Impact Assessment</a:t>
            </a:r>
          </a:p>
        </p:txBody>
      </p:sp>
    </p:spTree>
    <p:extLst>
      <p:ext uri="{BB962C8B-B14F-4D97-AF65-F5344CB8AC3E}">
        <p14:creationId xmlns:p14="http://schemas.microsoft.com/office/powerpoint/2010/main" val="235117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5731C0-DD64-4ECC-A95F-13C116988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u="sng" dirty="0"/>
              <a:t>GOAL</a:t>
            </a:r>
            <a:r>
              <a:rPr lang="en-US" sz="4000" dirty="0"/>
              <a:t>:</a:t>
            </a:r>
          </a:p>
          <a:p>
            <a:pPr marL="0" indent="0">
              <a:buNone/>
            </a:pPr>
            <a:r>
              <a:rPr lang="en-US" sz="4000" dirty="0"/>
              <a:t>A good impact assessment process should keep agency from being surprised after project is underway – when it is too late to consider strategies to reduce impacts.</a:t>
            </a:r>
          </a:p>
          <a:p>
            <a:pPr lvl="1">
              <a:lnSpc>
                <a:spcPct val="90000"/>
              </a:lnSpc>
            </a:pPr>
            <a:endParaRPr lang="en-US" sz="40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FF13D7-6087-4594-B58F-4740E3E9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Zone Impact Assessment</a:t>
            </a:r>
          </a:p>
        </p:txBody>
      </p:sp>
    </p:spTree>
    <p:extLst>
      <p:ext uri="{BB962C8B-B14F-4D97-AF65-F5344CB8AC3E}">
        <p14:creationId xmlns:p14="http://schemas.microsoft.com/office/powerpoint/2010/main" val="44942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91730A-D697-4D99-9822-DE69CDAAE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4200" indent="-571500">
              <a:tabLst>
                <a:tab pos="156845" algn="l"/>
              </a:tabLst>
            </a:pPr>
            <a:r>
              <a:rPr lang="en-US" sz="3600" b="1" dirty="0">
                <a:cs typeface="Arial" panose="020B0604020202020204" pitchFamily="34" charset="0"/>
              </a:rPr>
              <a:t>Manage </a:t>
            </a:r>
            <a:r>
              <a:rPr lang="en-US" sz="3600" b="1" spc="-5" dirty="0">
                <a:cs typeface="Arial" panose="020B0604020202020204" pitchFamily="34" charset="0"/>
              </a:rPr>
              <a:t>Demand </a:t>
            </a:r>
            <a:r>
              <a:rPr lang="en-US" sz="3600" b="1" dirty="0">
                <a:cs typeface="Arial" panose="020B0604020202020204" pitchFamily="34" charset="0"/>
              </a:rPr>
              <a:t>(major</a:t>
            </a:r>
            <a:r>
              <a:rPr lang="en-US" sz="3600" b="1" spc="-105" dirty="0">
                <a:cs typeface="Arial" panose="020B0604020202020204" pitchFamily="34" charset="0"/>
              </a:rPr>
              <a:t> </a:t>
            </a:r>
            <a:r>
              <a:rPr lang="en-US" sz="3600" b="1" spc="-5" dirty="0">
                <a:cs typeface="Arial" panose="020B0604020202020204" pitchFamily="34" charset="0"/>
              </a:rPr>
              <a:t>projects)</a:t>
            </a:r>
            <a:endParaRPr lang="en-US" sz="3600" b="1" dirty="0">
              <a:cs typeface="Arial" panose="020B0604020202020204" pitchFamily="34" charset="0"/>
            </a:endParaRPr>
          </a:p>
          <a:p>
            <a:pPr marL="584200" indent="-571500">
              <a:tabLst>
                <a:tab pos="156845" algn="l"/>
              </a:tabLst>
            </a:pPr>
            <a:r>
              <a:rPr lang="en-US" sz="3600" b="1" spc="-5" dirty="0">
                <a:cs typeface="Arial" panose="020B0604020202020204" pitchFamily="34" charset="0"/>
              </a:rPr>
              <a:t>Maintain and/or augment</a:t>
            </a:r>
            <a:r>
              <a:rPr lang="en-US" sz="3600" b="1" spc="-85" dirty="0">
                <a:cs typeface="Arial" panose="020B0604020202020204" pitchFamily="34" charset="0"/>
              </a:rPr>
              <a:t> </a:t>
            </a:r>
            <a:r>
              <a:rPr lang="en-US" sz="3600" b="1" spc="-5" dirty="0">
                <a:cs typeface="Arial" panose="020B0604020202020204" pitchFamily="34" charset="0"/>
              </a:rPr>
              <a:t>capacity</a:t>
            </a:r>
            <a:endParaRPr lang="en-US" sz="3600" b="1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2BC7BA-A472-4B6E-AD95-52B7FC644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Work Zone</a:t>
            </a:r>
            <a:r>
              <a:rPr lang="en-US" spc="-80" dirty="0"/>
              <a:t> </a:t>
            </a:r>
            <a:r>
              <a:rPr lang="en-US" dirty="0"/>
              <a:t>Impacts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C4F90-1340-4189-9C29-BBD0D0777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657600"/>
            <a:ext cx="362232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129BA6-52B9-4CD0-8F05-1578F0A98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902" y="1676400"/>
            <a:ext cx="4741995" cy="4724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D56AAE8-BFB5-4D5B-8745-473F93FB3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Work Zone</a:t>
            </a:r>
            <a:r>
              <a:rPr lang="en-US" spc="-80" dirty="0"/>
              <a:t> </a:t>
            </a:r>
            <a:r>
              <a:rPr lang="en-US" dirty="0"/>
              <a:t>Impacts</a:t>
            </a:r>
          </a:p>
        </p:txBody>
      </p:sp>
    </p:spTree>
    <p:extLst>
      <p:ext uri="{BB962C8B-B14F-4D97-AF65-F5344CB8AC3E}">
        <p14:creationId xmlns:p14="http://schemas.microsoft.com/office/powerpoint/2010/main" val="31107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5D610F-3411-4E54-8946-DBC3FEA04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Work Zone</a:t>
            </a:r>
            <a:r>
              <a:rPr lang="en-US" spc="-80" dirty="0"/>
              <a:t> </a:t>
            </a:r>
            <a:r>
              <a:rPr lang="en-US" dirty="0"/>
              <a:t>Impacts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78FE3-9AE7-43BA-B493-93F3A7174A19}"/>
              </a:ext>
            </a:extLst>
          </p:cNvPr>
          <p:cNvSpPr txBox="1"/>
          <p:nvPr/>
        </p:nvSpPr>
        <p:spPr>
          <a:xfrm>
            <a:off x="4966346" y="2392739"/>
            <a:ext cx="38293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buFont typeface="Arial"/>
              <a:buChar char="▪"/>
              <a:tabLst>
                <a:tab pos="156845" algn="l"/>
              </a:tabLst>
            </a:pP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Discourage discretionary</a:t>
            </a:r>
            <a:r>
              <a:rPr lang="en-US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</a:p>
          <a:p>
            <a:pPr>
              <a:lnSpc>
                <a:spcPct val="100000"/>
              </a:lnSpc>
              <a:spcBef>
                <a:spcPts val="38"/>
              </a:spcBef>
              <a:buFont typeface="Arial"/>
              <a:buChar char="▪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buFont typeface="Arial"/>
              <a:buChar char="▪"/>
              <a:tabLst>
                <a:tab pos="156845" algn="l"/>
              </a:tabLst>
            </a:pP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Non-traditional work schedules  (4-day weeks, shift starting</a:t>
            </a:r>
            <a:r>
              <a:rPr lang="en-US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times)</a:t>
            </a:r>
          </a:p>
          <a:p>
            <a:pPr>
              <a:lnSpc>
                <a:spcPct val="100000"/>
              </a:lnSpc>
              <a:spcBef>
                <a:spcPts val="38"/>
              </a:spcBef>
              <a:buFont typeface="Arial"/>
              <a:buChar char="▪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6210" indent="-143510">
              <a:lnSpc>
                <a:spcPct val="100000"/>
              </a:lnSpc>
              <a:buFont typeface="Arial"/>
              <a:buChar char="▪"/>
              <a:tabLst>
                <a:tab pos="156845" algn="l"/>
              </a:tabLs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Telecommuting</a:t>
            </a:r>
          </a:p>
          <a:p>
            <a:pPr>
              <a:lnSpc>
                <a:spcPct val="100000"/>
              </a:lnSpc>
              <a:spcBef>
                <a:spcPts val="38"/>
              </a:spcBef>
              <a:buFont typeface="Arial"/>
              <a:buChar char="▪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66065">
              <a:lnSpc>
                <a:spcPct val="100000"/>
              </a:lnSpc>
              <a:buFont typeface="Arial"/>
              <a:buChar char="▪"/>
              <a:tabLst>
                <a:tab pos="156845" algn="l"/>
              </a:tabLst>
            </a:pP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Cooperation/Support of major  employers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59814-5A3A-4A53-8AA9-5EDFFADD2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00199"/>
            <a:ext cx="418537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7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E0B790-BF68-49C8-88B1-B85A28201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6946" y="1600200"/>
            <a:ext cx="4992516" cy="4724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E86C7F0-F394-4812-8055-CF8043CE0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Work Zone</a:t>
            </a:r>
            <a:r>
              <a:rPr lang="en-US" spc="-80" dirty="0"/>
              <a:t> </a:t>
            </a:r>
            <a:r>
              <a:rPr lang="en-US" dirty="0"/>
              <a:t>Impacts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4E608C-E2E4-4BC9-ACDB-4AC273289D8C}"/>
              </a:ext>
            </a:extLst>
          </p:cNvPr>
          <p:cNvSpPr txBox="1"/>
          <p:nvPr/>
        </p:nvSpPr>
        <p:spPr>
          <a:xfrm>
            <a:off x="5715000" y="2133600"/>
            <a:ext cx="335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6210" indent="-143510">
              <a:lnSpc>
                <a:spcPct val="100000"/>
              </a:lnSpc>
              <a:buFont typeface="Arial"/>
              <a:buChar char="▪"/>
              <a:tabLst>
                <a:tab pos="156845" algn="l"/>
              </a:tabLst>
            </a:pPr>
            <a:r>
              <a:rPr lang="en-US" sz="2000" b="1" dirty="0">
                <a:latin typeface="Arial"/>
                <a:cs typeface="Arial"/>
              </a:rPr>
              <a:t>Enhanced transit</a:t>
            </a:r>
            <a:r>
              <a:rPr lang="en-US" sz="2000" b="1" spc="-114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service</a:t>
            </a:r>
          </a:p>
          <a:p>
            <a:pPr marL="812800" lvl="1" indent="-342900">
              <a:buFont typeface="Wingdings" panose="05000000000000000000" pitchFamily="2" charset="2"/>
              <a:buChar char="Ø"/>
              <a:tabLst>
                <a:tab pos="156845" algn="l"/>
              </a:tabLst>
            </a:pPr>
            <a:r>
              <a:rPr lang="en-US" sz="2000" b="1" dirty="0">
                <a:latin typeface="Arial"/>
                <a:cs typeface="Arial"/>
              </a:rPr>
              <a:t>Increased service</a:t>
            </a:r>
          </a:p>
          <a:p>
            <a:pPr marL="812800" lvl="1" indent="-342900">
              <a:buFont typeface="Wingdings" panose="05000000000000000000" pitchFamily="2" charset="2"/>
              <a:buChar char="Ø"/>
              <a:tabLst>
                <a:tab pos="156845" algn="l"/>
              </a:tabLst>
            </a:pPr>
            <a:r>
              <a:rPr lang="en-US" sz="2000" b="1" dirty="0">
                <a:latin typeface="Arial"/>
                <a:cs typeface="Arial"/>
              </a:rPr>
              <a:t>Express service</a:t>
            </a:r>
          </a:p>
          <a:p>
            <a:pPr marL="812800" lvl="1" indent="-342900">
              <a:buFont typeface="Wingdings" panose="05000000000000000000" pitchFamily="2" charset="2"/>
              <a:buChar char="Ø"/>
              <a:tabLst>
                <a:tab pos="156845" algn="l"/>
              </a:tabLst>
            </a:pPr>
            <a:r>
              <a:rPr lang="en-US" sz="2000" b="1" dirty="0">
                <a:latin typeface="Arial"/>
                <a:cs typeface="Arial"/>
              </a:rPr>
              <a:t>Van/car pooling</a:t>
            </a:r>
          </a:p>
          <a:p>
            <a:pPr marL="812800" lvl="1" indent="-342900">
              <a:buFont typeface="Wingdings" panose="05000000000000000000" pitchFamily="2" charset="2"/>
              <a:buChar char="Ø"/>
              <a:tabLst>
                <a:tab pos="156845" algn="l"/>
              </a:tabLst>
            </a:pPr>
            <a:r>
              <a:rPr lang="en-US" sz="2000" b="1" dirty="0">
                <a:latin typeface="Arial"/>
                <a:cs typeface="Arial"/>
              </a:rPr>
              <a:t>Park ‘n rides</a:t>
            </a:r>
          </a:p>
          <a:p>
            <a:pPr marL="469900" lvl="1">
              <a:tabLst>
                <a:tab pos="156845" algn="l"/>
              </a:tabLst>
            </a:pPr>
            <a:endParaRPr lang="en-US" sz="2000" b="1" dirty="0">
              <a:latin typeface="Arial"/>
              <a:cs typeface="Arial"/>
            </a:endParaRPr>
          </a:p>
          <a:p>
            <a:pPr marL="355600" indent="-342900">
              <a:buFont typeface="Arial" panose="020B0604020202020204" pitchFamily="34" charset="0"/>
              <a:buChar char="•"/>
              <a:tabLst>
                <a:tab pos="156845" algn="l"/>
              </a:tabLst>
            </a:pPr>
            <a:r>
              <a:rPr lang="en-US" sz="2000" b="1" dirty="0">
                <a:latin typeface="Arial"/>
                <a:cs typeface="Arial"/>
              </a:rPr>
              <a:t>Encourage public efficiency</a:t>
            </a:r>
          </a:p>
        </p:txBody>
      </p:sp>
    </p:spTree>
    <p:extLst>
      <p:ext uri="{BB962C8B-B14F-4D97-AF65-F5344CB8AC3E}">
        <p14:creationId xmlns:p14="http://schemas.microsoft.com/office/powerpoint/2010/main" val="4749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A6CB6F-AC5E-4DE4-B373-5F6806146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455" y="1828800"/>
            <a:ext cx="7982545" cy="40386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1FF5DF-59B0-4B4F-B745-385A4F418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Negative Consequences of Work Zones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932D6D-B6F5-4ADD-9425-275755849B34}"/>
              </a:ext>
            </a:extLst>
          </p:cNvPr>
          <p:cNvSpPr/>
          <p:nvPr/>
        </p:nvSpPr>
        <p:spPr>
          <a:xfrm>
            <a:off x="3124200" y="57244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Source: Fatality Analysis Reporting System (FARS) 2016 Final and 2017 Annual Report File, National Highway Traffic Safety Administration (NHTSA). </a:t>
            </a:r>
          </a:p>
        </p:txBody>
      </p:sp>
    </p:spTree>
    <p:extLst>
      <p:ext uri="{BB962C8B-B14F-4D97-AF65-F5344CB8AC3E}">
        <p14:creationId xmlns:p14="http://schemas.microsoft.com/office/powerpoint/2010/main" val="11841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0FCDFF-83DF-4042-BDE3-DE963977A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905000"/>
            <a:ext cx="5095875" cy="4381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F962994-C5D2-456C-BE6B-E2D4AFCA7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Work Zone</a:t>
            </a:r>
            <a:r>
              <a:rPr lang="en-US" spc="-80" dirty="0"/>
              <a:t> </a:t>
            </a:r>
            <a:r>
              <a:rPr lang="en-US" dirty="0"/>
              <a:t>Impacts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1F250F-4601-48BD-AE50-14D9B9EF3017}"/>
              </a:ext>
            </a:extLst>
          </p:cNvPr>
          <p:cNvSpPr/>
          <p:nvPr/>
        </p:nvSpPr>
        <p:spPr>
          <a:xfrm>
            <a:off x="5732417" y="1905000"/>
            <a:ext cx="3048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6210" indent="-143510">
              <a:lnSpc>
                <a:spcPct val="100000"/>
              </a:lnSpc>
              <a:buFont typeface="Arial"/>
              <a:buChar char="▪"/>
              <a:tabLst>
                <a:tab pos="156845" algn="l"/>
              </a:tabLst>
            </a:pPr>
            <a:r>
              <a:rPr lang="en-US" sz="2800" b="1" dirty="0">
                <a:latin typeface="Arial"/>
                <a:cs typeface="Arial"/>
              </a:rPr>
              <a:t>Alternative</a:t>
            </a:r>
            <a:r>
              <a:rPr lang="en-US" sz="2800" b="1" spc="-105" dirty="0">
                <a:latin typeface="Arial"/>
                <a:cs typeface="Arial"/>
              </a:rPr>
              <a:t> </a:t>
            </a:r>
            <a:r>
              <a:rPr lang="en-US" sz="2800" b="1" spc="-5" dirty="0">
                <a:latin typeface="Arial"/>
                <a:cs typeface="Arial"/>
              </a:rPr>
              <a:t>Routes</a:t>
            </a:r>
            <a:endParaRPr lang="en-US" sz="2800" b="1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156845" algn="l"/>
              </a:tabLst>
            </a:pPr>
            <a:r>
              <a:rPr lang="en-US" sz="2400" b="1" spc="-5" dirty="0">
                <a:latin typeface="Arial"/>
                <a:cs typeface="Arial"/>
              </a:rPr>
              <a:t>urge public </a:t>
            </a:r>
            <a:r>
              <a:rPr lang="en-US" sz="2400" b="1" dirty="0">
                <a:latin typeface="Arial"/>
                <a:cs typeface="Arial"/>
              </a:rPr>
              <a:t>to </a:t>
            </a:r>
            <a:r>
              <a:rPr lang="en-US" sz="2400" b="1" spc="-5" dirty="0">
                <a:latin typeface="Arial"/>
                <a:cs typeface="Arial"/>
              </a:rPr>
              <a:t>avoid work</a:t>
            </a:r>
            <a:r>
              <a:rPr lang="en-US" sz="2400" b="1" spc="-85" dirty="0">
                <a:latin typeface="Arial"/>
                <a:cs typeface="Arial"/>
              </a:rPr>
              <a:t> </a:t>
            </a:r>
            <a:r>
              <a:rPr lang="en-US" sz="2400" b="1" spc="-5" dirty="0">
                <a:latin typeface="Arial"/>
                <a:cs typeface="Arial"/>
              </a:rPr>
              <a:t>zone</a:t>
            </a: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156845" algn="l"/>
              </a:tabLst>
            </a:pPr>
            <a:r>
              <a:rPr lang="en-US" sz="2400" b="1" dirty="0">
                <a:latin typeface="Arial"/>
                <a:cs typeface="Arial"/>
              </a:rPr>
              <a:t>signed </a:t>
            </a:r>
            <a:r>
              <a:rPr lang="en-US" sz="2400" b="1" spc="-5" dirty="0">
                <a:latin typeface="Arial"/>
                <a:cs typeface="Arial"/>
              </a:rPr>
              <a:t>alternate</a:t>
            </a:r>
            <a:r>
              <a:rPr lang="en-US" sz="2400" b="1" spc="-100" dirty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routes</a:t>
            </a: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156845" algn="l"/>
              </a:tabLst>
            </a:pPr>
            <a:r>
              <a:rPr lang="en-US" sz="2400" b="1" spc="-5" dirty="0">
                <a:latin typeface="Arial"/>
                <a:cs typeface="Arial"/>
              </a:rPr>
              <a:t>mandatory alternate </a:t>
            </a:r>
            <a:r>
              <a:rPr lang="en-US" sz="2400" b="1" dirty="0">
                <a:latin typeface="Arial"/>
                <a:cs typeface="Arial"/>
              </a:rPr>
              <a:t>truck</a:t>
            </a:r>
            <a:r>
              <a:rPr lang="en-US" sz="2400" b="1" spc="-90" dirty="0">
                <a:latin typeface="Arial"/>
                <a:cs typeface="Arial"/>
              </a:rPr>
              <a:t> </a:t>
            </a:r>
            <a:r>
              <a:rPr lang="en-US" sz="2400" b="1" spc="-5" dirty="0">
                <a:latin typeface="Arial"/>
                <a:cs typeface="Arial"/>
              </a:rPr>
              <a:t>route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90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0885B8-A78A-41F9-8F06-DB3136DEA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4179" y="1600200"/>
            <a:ext cx="4283242" cy="4724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DA8857D-2440-4288-B304-7ACAA562D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Work Zone</a:t>
            </a:r>
            <a:r>
              <a:rPr lang="en-US" spc="-80" dirty="0"/>
              <a:t> </a:t>
            </a:r>
            <a:r>
              <a:rPr lang="en-US" dirty="0"/>
              <a:t>Impacts</a:t>
            </a:r>
          </a:p>
        </p:txBody>
      </p:sp>
    </p:spTree>
    <p:extLst>
      <p:ext uri="{BB962C8B-B14F-4D97-AF65-F5344CB8AC3E}">
        <p14:creationId xmlns:p14="http://schemas.microsoft.com/office/powerpoint/2010/main" val="135806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638869-DD07-47C1-A6C1-BF4D51B73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indent="0">
              <a:lnSpc>
                <a:spcPct val="100000"/>
              </a:lnSpc>
              <a:buNone/>
              <a:tabLst>
                <a:tab pos="156845" algn="l"/>
              </a:tabLst>
            </a:pPr>
            <a:r>
              <a:rPr lang="en-US"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Maintain or Augment Capacity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56210" indent="-143510">
              <a:lnSpc>
                <a:spcPct val="100000"/>
              </a:lnSpc>
              <a:buFont typeface="Arial"/>
              <a:buChar char="▪"/>
              <a:tabLst>
                <a:tab pos="156845" algn="l"/>
              </a:tabLst>
            </a:pP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Utilize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/ Widen</a:t>
            </a:r>
            <a:r>
              <a:rPr lang="en-US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shoulder</a:t>
            </a:r>
          </a:p>
          <a:p>
            <a:pPr marL="156210" indent="-143510">
              <a:lnSpc>
                <a:spcPct val="100000"/>
              </a:lnSpc>
              <a:buFont typeface="Arial"/>
              <a:buChar char="▪"/>
              <a:tabLst>
                <a:tab pos="156845" algn="l"/>
              </a:tabLs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Diversions and Detours</a:t>
            </a:r>
          </a:p>
          <a:p>
            <a:pPr marL="156210" indent="-143510">
              <a:lnSpc>
                <a:spcPct val="100000"/>
              </a:lnSpc>
              <a:buFont typeface="Arial"/>
              <a:buChar char="▪"/>
              <a:tabLst>
                <a:tab pos="156845" algn="l"/>
              </a:tabLst>
            </a:pP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Reversible Lanes during peak</a:t>
            </a:r>
            <a:r>
              <a:rPr lang="en-US" b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hour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6210" indent="-143510">
              <a:lnSpc>
                <a:spcPct val="100000"/>
              </a:lnSpc>
              <a:buFont typeface="Arial"/>
              <a:buChar char="▪"/>
              <a:tabLst>
                <a:tab pos="156845" algn="l"/>
              </a:tabLst>
            </a:pP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Parallel</a:t>
            </a:r>
            <a:r>
              <a:rPr lang="en-US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Route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6210" indent="-143510">
              <a:lnSpc>
                <a:spcPct val="100000"/>
              </a:lnSpc>
              <a:buFont typeface="Arial"/>
              <a:buChar char="▪"/>
              <a:tabLst>
                <a:tab pos="156845" algn="l"/>
              </a:tabLs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en-US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Transit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BBB72F-EB01-402A-A00B-E0AA6648F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Work Zone</a:t>
            </a:r>
            <a:r>
              <a:rPr lang="en-US" spc="-80" dirty="0"/>
              <a:t> </a:t>
            </a:r>
            <a:r>
              <a:rPr lang="en-US" dirty="0"/>
              <a:t>Impacts</a:t>
            </a:r>
          </a:p>
        </p:txBody>
      </p:sp>
      <p:pic>
        <p:nvPicPr>
          <p:cNvPr id="5" name="Picture 3" descr="Devore CA full close">
            <a:hlinkClick r:id="rId2" action="ppaction://hlinksldjump"/>
            <a:extLst>
              <a:ext uri="{FF2B5EF4-FFF2-40B4-BE49-F238E27FC236}">
                <a16:creationId xmlns:a16="http://schemas.microsoft.com/office/drawing/2014/main" id="{2E7F985D-B02E-41C3-BF29-06A5007D1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10000" y="3729242"/>
            <a:ext cx="4343400" cy="297635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4577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2924BE-AD5E-49A9-90CC-73A496B35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5080">
              <a:lnSpc>
                <a:spcPct val="799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Detours utilize existing roadways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should  be of the same quality as the existing roadway or the  proposed roadway.</a:t>
            </a:r>
          </a:p>
          <a:p>
            <a:pPr marL="355600" marR="5080">
              <a:lnSpc>
                <a:spcPct val="79900"/>
              </a:lnSpc>
              <a:buFont typeface="Microsoft Sans Serif"/>
              <a:buChar char="•"/>
              <a:tabLst>
                <a:tab pos="355600" algn="l"/>
              </a:tabLst>
            </a:pPr>
            <a:endParaRPr lang="en-US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>
              <a:lnSpc>
                <a:spcPct val="799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Detours must be evaluated for safety and structural capacity for the traffic volumes and types that will be using them.</a:t>
            </a:r>
          </a:p>
          <a:p>
            <a:pPr marL="355600" marR="5080">
              <a:lnSpc>
                <a:spcPct val="79900"/>
              </a:lnSpc>
              <a:buFont typeface="Microsoft Sans Serif"/>
              <a:buChar char="•"/>
              <a:tabLst>
                <a:tab pos="355600" algn="l"/>
              </a:tabLst>
            </a:pPr>
            <a:endParaRPr lang="en-US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95580">
              <a:lnSpc>
                <a:spcPct val="79900"/>
              </a:lnSpc>
              <a:spcBef>
                <a:spcPts val="57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Diversions utilize temporary roadways designed  considering traffic volumes, speeds,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the duration of  use.</a:t>
            </a:r>
          </a:p>
          <a:p>
            <a:pPr marL="355600" marR="195580">
              <a:lnSpc>
                <a:spcPct val="79900"/>
              </a:lnSpc>
              <a:spcBef>
                <a:spcPts val="570"/>
              </a:spcBef>
              <a:buFont typeface="Microsoft Sans Serif"/>
              <a:buChar char="•"/>
              <a:tabLst>
                <a:tab pos="355600" algn="l"/>
              </a:tabLst>
            </a:pPr>
            <a:endParaRPr lang="en-US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B8CEC3-256D-4E8E-A727-E58E0BE16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Detours </a:t>
            </a:r>
            <a:r>
              <a:rPr lang="en-US" spc="-5" dirty="0"/>
              <a:t>/</a:t>
            </a:r>
            <a:r>
              <a:rPr lang="en-US" spc="-90" dirty="0"/>
              <a:t> </a:t>
            </a:r>
            <a:r>
              <a:rPr lang="en-US" dirty="0"/>
              <a:t>Diversions</a:t>
            </a:r>
          </a:p>
        </p:txBody>
      </p:sp>
    </p:spTree>
    <p:extLst>
      <p:ext uri="{BB962C8B-B14F-4D97-AF65-F5344CB8AC3E}">
        <p14:creationId xmlns:p14="http://schemas.microsoft.com/office/powerpoint/2010/main" val="150155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87097E-DD45-4078-B375-3043B5B77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9390" indent="-186690">
              <a:buFont typeface="Microsoft Sans Serif"/>
              <a:buChar char="•"/>
              <a:tabLst>
                <a:tab pos="200025" algn="l"/>
              </a:tabLst>
            </a:pPr>
            <a:r>
              <a:rPr lang="en-US" b="1" spc="-5" dirty="0">
                <a:latin typeface="Arial"/>
                <a:cs typeface="Arial"/>
              </a:rPr>
              <a:t>Full Road</a:t>
            </a:r>
            <a:r>
              <a:rPr lang="en-US" b="1" spc="-30" dirty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Closure</a:t>
            </a:r>
            <a:endParaRPr lang="en-US" b="1" dirty="0">
              <a:latin typeface="Arial"/>
              <a:cs typeface="Arial"/>
            </a:endParaRPr>
          </a:p>
          <a:p>
            <a:pPr marL="199390" indent="-186690">
              <a:buFont typeface="Microsoft Sans Serif"/>
              <a:buChar char="•"/>
              <a:tabLst>
                <a:tab pos="200025" algn="l"/>
              </a:tabLst>
            </a:pPr>
            <a:r>
              <a:rPr lang="en-US" b="1" spc="-5" dirty="0">
                <a:latin typeface="Arial"/>
                <a:cs typeface="Arial"/>
              </a:rPr>
              <a:t>Weekend Full</a:t>
            </a:r>
            <a:r>
              <a:rPr lang="en-US" b="1" spc="-20" dirty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Closure</a:t>
            </a:r>
            <a:endParaRPr lang="en-US" b="1" dirty="0">
              <a:latin typeface="Arial"/>
              <a:cs typeface="Arial"/>
            </a:endParaRPr>
          </a:p>
          <a:p>
            <a:pPr marL="199390" indent="-186690">
              <a:buFont typeface="Microsoft Sans Serif"/>
              <a:buChar char="•"/>
              <a:tabLst>
                <a:tab pos="200025" algn="l"/>
              </a:tabLst>
            </a:pPr>
            <a:r>
              <a:rPr lang="en-US" b="1" spc="-5" dirty="0">
                <a:latin typeface="Arial"/>
                <a:cs typeface="Arial"/>
              </a:rPr>
              <a:t>Limited Capacity</a:t>
            </a:r>
            <a:r>
              <a:rPr lang="en-US" b="1" spc="-10" dirty="0">
                <a:latin typeface="Arial"/>
                <a:cs typeface="Arial"/>
              </a:rPr>
              <a:t> </a:t>
            </a:r>
            <a:r>
              <a:rPr lang="en-US" b="1" spc="-5" dirty="0">
                <a:latin typeface="Arial"/>
                <a:cs typeface="Arial"/>
              </a:rPr>
              <a:t>Closure</a:t>
            </a:r>
            <a:endParaRPr lang="en-US" b="1" dirty="0">
              <a:latin typeface="Arial"/>
              <a:cs typeface="Arial"/>
            </a:endParaRPr>
          </a:p>
          <a:p>
            <a:pPr marL="199390" indent="-186690">
              <a:buFont typeface="Microsoft Sans Serif"/>
              <a:buChar char="•"/>
              <a:tabLst>
                <a:tab pos="200025" algn="l"/>
              </a:tabLst>
            </a:pPr>
            <a:r>
              <a:rPr lang="en-US" b="1" spc="-10" dirty="0">
                <a:latin typeface="Arial"/>
                <a:cs typeface="Arial"/>
              </a:rPr>
              <a:t>Night </a:t>
            </a:r>
            <a:r>
              <a:rPr lang="en-US" b="1" spc="-5" dirty="0">
                <a:latin typeface="Arial"/>
                <a:cs typeface="Arial"/>
              </a:rPr>
              <a:t>time / </a:t>
            </a:r>
            <a:r>
              <a:rPr lang="en-US" b="1" spc="-10" dirty="0">
                <a:latin typeface="Arial"/>
                <a:cs typeface="Arial"/>
              </a:rPr>
              <a:t>Off-peak Closure</a:t>
            </a:r>
            <a:endParaRPr lang="en-US" b="1" dirty="0">
              <a:latin typeface="Arial"/>
              <a:cs typeface="Arial"/>
            </a:endParaRPr>
          </a:p>
          <a:p>
            <a:pPr marL="198120" indent="-185420">
              <a:buFont typeface="Microsoft Sans Serif"/>
              <a:buChar char="•"/>
              <a:tabLst>
                <a:tab pos="198755" algn="l"/>
              </a:tabLst>
            </a:pPr>
            <a:r>
              <a:rPr lang="en-US" b="1" spc="-10" dirty="0">
                <a:latin typeface="Arial"/>
                <a:cs typeface="Arial"/>
              </a:rPr>
              <a:t>Intermittent</a:t>
            </a:r>
            <a:r>
              <a:rPr lang="en-US" b="1" spc="-20" dirty="0">
                <a:latin typeface="Arial"/>
                <a:cs typeface="Arial"/>
              </a:rPr>
              <a:t> </a:t>
            </a:r>
            <a:r>
              <a:rPr lang="en-US" b="1" spc="-10" dirty="0">
                <a:latin typeface="Arial"/>
                <a:cs typeface="Arial"/>
              </a:rPr>
              <a:t>Closure</a:t>
            </a:r>
            <a:endParaRPr lang="en-US" b="1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7CE2E5-A9A7-4534-871F-4B05FE13C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TMP </a:t>
            </a:r>
            <a:r>
              <a:rPr lang="en-US" dirty="0"/>
              <a:t>Strategies</a:t>
            </a:r>
          </a:p>
        </p:txBody>
      </p:sp>
      <p:pic>
        <p:nvPicPr>
          <p:cNvPr id="4" name="Picture 4" descr="album%206">
            <a:hlinkClick r:id="rId2" action="ppaction://hlinksldjump"/>
            <a:extLst>
              <a:ext uri="{FF2B5EF4-FFF2-40B4-BE49-F238E27FC236}">
                <a16:creationId xmlns:a16="http://schemas.microsoft.com/office/drawing/2014/main" id="{794DDDC9-24EC-48B0-B96E-AA3E602E7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657600"/>
            <a:ext cx="3657600" cy="2438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640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F309A2-EB3C-44A0-951E-53676A5FC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>
              <a:buFont typeface="Microsoft Sans Serif"/>
              <a:buChar char="•"/>
              <a:tabLst>
                <a:tab pos="355600" algn="l"/>
              </a:tabLst>
            </a:pP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Impact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customers (travelers) is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shorter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65"/>
              </a:spcBef>
              <a:buNone/>
            </a:pP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duration than traditional part</a:t>
            </a:r>
            <a:r>
              <a:rPr lang="en-US" b="1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10" dirty="0">
                <a:latin typeface="Arial" panose="020B0604020202020204" pitchFamily="34" charset="0"/>
                <a:cs typeface="Arial" panose="020B0604020202020204" pitchFamily="34" charset="0"/>
              </a:rPr>
              <a:t>width-construction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>
              <a:buFont typeface="Microsoft Sans Serif"/>
              <a:buChar char="•"/>
              <a:tabLst>
                <a:tab pos="355600" algn="l"/>
              </a:tabLst>
            </a:pP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Use of detour was deemed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safer driving</a:t>
            </a:r>
            <a:r>
              <a:rPr lang="en-US" b="1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10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>
              <a:buFont typeface="Microsoft Sans Serif"/>
              <a:buChar char="•"/>
              <a:tabLst>
                <a:tab pos="355600" algn="l"/>
              </a:tabLst>
            </a:pP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Safer working environment for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highway</a:t>
            </a:r>
            <a:r>
              <a:rPr lang="en-US" b="1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>
              <a:buFont typeface="Microsoft Sans Serif"/>
              <a:buChar char="•"/>
              <a:tabLst>
                <a:tab pos="355600" algn="l"/>
              </a:tabLst>
            </a:pP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Received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higher quality end</a:t>
            </a:r>
            <a:r>
              <a:rPr lang="en-US" b="1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1E0A13-595D-4EAA-A8DD-E4D02A0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Full Closure</a:t>
            </a:r>
          </a:p>
        </p:txBody>
      </p:sp>
    </p:spTree>
    <p:extLst>
      <p:ext uri="{BB962C8B-B14F-4D97-AF65-F5344CB8AC3E}">
        <p14:creationId xmlns:p14="http://schemas.microsoft.com/office/powerpoint/2010/main" val="151665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240126-C9A3-4023-8AAC-9ED569000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>
              <a:buFont typeface="Microsoft Sans Serif"/>
              <a:buChar char="•"/>
              <a:tabLst>
                <a:tab pos="355600" algn="l"/>
              </a:tabLst>
            </a:pP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Limited locations it can be</a:t>
            </a:r>
            <a:r>
              <a:rPr lang="en-US"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>
              <a:buFont typeface="Microsoft Sans Serif"/>
              <a:buChar char="•"/>
              <a:tabLst>
                <a:tab pos="355600" algn="l"/>
              </a:tabLst>
            </a:pP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More coordination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planning 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needed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en-US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10" dirty="0">
                <a:latin typeface="Arial" panose="020B0604020202020204" pitchFamily="34" charset="0"/>
                <a:cs typeface="Arial" panose="020B0604020202020204" pitchFamily="34" charset="0"/>
              </a:rPr>
              <a:t>front</a:t>
            </a:r>
          </a:p>
          <a:p>
            <a:pPr marL="355600">
              <a:buFont typeface="Microsoft Sans Serif"/>
              <a:buChar char="•"/>
              <a:tabLst>
                <a:tab pos="355600" algn="l"/>
              </a:tabLst>
            </a:pPr>
            <a:r>
              <a:rPr lang="en-US" b="1" spc="-10" dirty="0">
                <a:latin typeface="Arial" panose="020B0604020202020204" pitchFamily="34" charset="0"/>
                <a:cs typeface="Arial" panose="020B0604020202020204" pitchFamily="34" charset="0"/>
              </a:rPr>
              <a:t>Potentially more significant economic impacts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>
              <a:buFont typeface="Microsoft Sans Serif"/>
              <a:buChar char="•"/>
              <a:tabLst>
                <a:tab pos="355600" algn="l"/>
              </a:tabLst>
            </a:pP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More expensive</a:t>
            </a:r>
            <a:r>
              <a:rPr lang="en-US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D166CA-8722-4EFC-AE37-B21AE113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Full Closure</a:t>
            </a:r>
          </a:p>
        </p:txBody>
      </p:sp>
    </p:spTree>
    <p:extLst>
      <p:ext uri="{BB962C8B-B14F-4D97-AF65-F5344CB8AC3E}">
        <p14:creationId xmlns:p14="http://schemas.microsoft.com/office/powerpoint/2010/main" val="38885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F393D3-F4BA-4BA3-9C08-D3A7B100A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5320" indent="-185420">
              <a:buFont typeface="Microsoft Sans Serif"/>
              <a:buChar char="•"/>
              <a:tabLst>
                <a:tab pos="655955" algn="l"/>
              </a:tabLst>
            </a:pPr>
            <a:r>
              <a:rPr lang="en-US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1"/>
              </a:spcBef>
              <a:buFont typeface="Microsoft Sans Serif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6590" indent="-186690">
              <a:buFont typeface="Microsoft Sans Serif"/>
              <a:buChar char="•"/>
              <a:tabLst>
                <a:tab pos="657225" algn="l"/>
              </a:tabLst>
            </a:pPr>
            <a:r>
              <a:rPr lang="en-US" b="1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Disincentives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1"/>
              </a:spcBef>
              <a:buFont typeface="Microsoft Sans Serif"/>
              <a:buChar char="•"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6590" indent="-186690">
              <a:buFont typeface="Microsoft Sans Serif"/>
              <a:buChar char="•"/>
              <a:tabLst>
                <a:tab pos="657225" algn="l"/>
              </a:tabLst>
            </a:pPr>
            <a:r>
              <a:rPr lang="en-US" b="1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Bidding</a:t>
            </a:r>
            <a:r>
              <a:rPr lang="en-US" b="1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Alternatives</a:t>
            </a:r>
          </a:p>
          <a:p>
            <a:pPr marL="1158240" lvl="1" indent="-457200">
              <a:spcBef>
                <a:spcPts val="1614"/>
              </a:spcBef>
              <a:buFont typeface="Wingdings" panose="05000000000000000000" pitchFamily="2" charset="2"/>
              <a:buChar char="Ø"/>
              <a:tabLst>
                <a:tab pos="488315" algn="l"/>
              </a:tabLst>
            </a:pP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A + B (Cost plus</a:t>
            </a:r>
            <a:r>
              <a:rPr lang="en-US" b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10" dirty="0">
                <a:latin typeface="Arial" panose="020B0604020202020204" pitchFamily="34" charset="0"/>
                <a:cs typeface="Arial" panose="020B0604020202020204" pitchFamily="34" charset="0"/>
              </a:rPr>
              <a:t>Time)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240" lvl="1" indent="-457200">
              <a:buFont typeface="Wingdings" panose="05000000000000000000" pitchFamily="2" charset="2"/>
              <a:buChar char="Ø"/>
              <a:tabLst>
                <a:tab pos="488315" algn="l"/>
              </a:tabLst>
            </a:pP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Lane</a:t>
            </a:r>
            <a:r>
              <a:rPr lang="en-US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Rental</a:t>
            </a:r>
          </a:p>
          <a:p>
            <a:pPr marL="1158240" lvl="1" indent="-457200">
              <a:buFont typeface="Wingdings" panose="05000000000000000000" pitchFamily="2" charset="2"/>
              <a:buChar char="Ø"/>
              <a:tabLst>
                <a:tab pos="488315" algn="l"/>
              </a:tabLst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6590" indent="-186690">
              <a:buFont typeface="Microsoft Sans Serif"/>
              <a:buChar char="•"/>
              <a:tabLst>
                <a:tab pos="657225" algn="l"/>
              </a:tabLst>
            </a:pPr>
            <a:r>
              <a:rPr lang="en-US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Build</a:t>
            </a:r>
          </a:p>
          <a:p>
            <a:pPr marL="469900">
              <a:lnSpc>
                <a:spcPct val="100000"/>
              </a:lnSpc>
              <a:tabLst>
                <a:tab pos="657225" algn="l"/>
              </a:tabLst>
            </a:pPr>
            <a:endParaRPr lang="en-US" sz="2400" b="1" spc="-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F7E02C-C529-4326-BC51-04CF1402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Contracting Strategies</a:t>
            </a:r>
          </a:p>
        </p:txBody>
      </p:sp>
    </p:spTree>
    <p:extLst>
      <p:ext uri="{BB962C8B-B14F-4D97-AF65-F5344CB8AC3E}">
        <p14:creationId xmlns:p14="http://schemas.microsoft.com/office/powerpoint/2010/main" val="245286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F393D3-F4BA-4BA3-9C08-D3A7B100A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/>
              <a:t>Incident management plan for work zone</a:t>
            </a:r>
          </a:p>
          <a:p>
            <a:pPr lvl="2"/>
            <a:r>
              <a:rPr lang="en-US" sz="2800" dirty="0"/>
              <a:t>Pre-stationed tow operators during peak hours</a:t>
            </a:r>
          </a:p>
          <a:p>
            <a:pPr lvl="1"/>
            <a:r>
              <a:rPr lang="en-US" sz="2800" dirty="0"/>
              <a:t>Motorist Assist Patrols</a:t>
            </a:r>
          </a:p>
          <a:p>
            <a:pPr lvl="2"/>
            <a:r>
              <a:rPr lang="en-US" sz="2800" dirty="0"/>
              <a:t>Utilize existing with added units</a:t>
            </a:r>
          </a:p>
          <a:p>
            <a:pPr lvl="2"/>
            <a:r>
              <a:rPr lang="en-US" sz="2800" dirty="0"/>
              <a:t>Contract during project</a:t>
            </a:r>
          </a:p>
          <a:p>
            <a:pPr lvl="1"/>
            <a:r>
              <a:rPr lang="en-US" sz="2800" dirty="0"/>
              <a:t>Demand reduction strategies</a:t>
            </a:r>
          </a:p>
          <a:p>
            <a:pPr lvl="2"/>
            <a:r>
              <a:rPr lang="en-US" sz="2800" dirty="0"/>
              <a:t>Carpools</a:t>
            </a:r>
          </a:p>
          <a:p>
            <a:pPr lvl="2"/>
            <a:r>
              <a:rPr lang="en-US" sz="2800" dirty="0"/>
              <a:t>Increase transit ridership</a:t>
            </a:r>
          </a:p>
          <a:p>
            <a:pPr lvl="1"/>
            <a:r>
              <a:rPr lang="en-US" sz="2800" dirty="0"/>
              <a:t>ITS real time traffic information systems</a:t>
            </a:r>
          </a:p>
          <a:p>
            <a:pPr marL="469900" indent="0">
              <a:buNone/>
              <a:tabLst>
                <a:tab pos="657225" algn="l"/>
              </a:tabLst>
            </a:pPr>
            <a:endParaRPr lang="en-US" b="1" spc="-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>
              <a:lnSpc>
                <a:spcPct val="100000"/>
              </a:lnSpc>
              <a:tabLst>
                <a:tab pos="657225" algn="l"/>
              </a:tabLst>
            </a:pPr>
            <a:endParaRPr lang="en-US" sz="2400" b="1" spc="-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F7E02C-C529-4326-BC51-04CF1402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Operations Plan</a:t>
            </a:r>
          </a:p>
        </p:txBody>
      </p:sp>
    </p:spTree>
    <p:extLst>
      <p:ext uri="{BB962C8B-B14F-4D97-AF65-F5344CB8AC3E}">
        <p14:creationId xmlns:p14="http://schemas.microsoft.com/office/powerpoint/2010/main" val="33963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F393D3-F4BA-4BA3-9C08-D3A7B100A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access to all areas for emergency vehicles</a:t>
            </a:r>
          </a:p>
          <a:p>
            <a:pPr lvl="1"/>
            <a:r>
              <a:rPr lang="en-US" dirty="0"/>
              <a:t>Hospitals nearby?</a:t>
            </a:r>
          </a:p>
          <a:p>
            <a:pPr lvl="1"/>
            <a:r>
              <a:rPr lang="en-US" dirty="0"/>
              <a:t>Trauma centers?</a:t>
            </a:r>
          </a:p>
          <a:p>
            <a:r>
              <a:rPr lang="en-US" dirty="0"/>
              <a:t>Plan to provide access within work site </a:t>
            </a:r>
          </a:p>
          <a:p>
            <a:pPr lvl="1"/>
            <a:r>
              <a:rPr lang="en-US" dirty="0"/>
              <a:t>Identify alternate routes</a:t>
            </a:r>
          </a:p>
          <a:p>
            <a:pPr lvl="1"/>
            <a:r>
              <a:rPr lang="en-US" dirty="0"/>
              <a:t>Pre-sign for use during incidents?</a:t>
            </a:r>
          </a:p>
          <a:p>
            <a:r>
              <a:rPr lang="en-US" dirty="0"/>
              <a:t>Pre-station tow operators during peak hours</a:t>
            </a:r>
          </a:p>
          <a:p>
            <a:pPr marL="457200" lvl="1" indent="0">
              <a:buNone/>
            </a:pPr>
            <a:endParaRPr lang="en-US" sz="2800" dirty="0"/>
          </a:p>
          <a:p>
            <a:pPr marL="469900" indent="0">
              <a:buNone/>
              <a:tabLst>
                <a:tab pos="657225" algn="l"/>
              </a:tabLst>
            </a:pPr>
            <a:endParaRPr lang="en-US" b="1" spc="-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>
              <a:lnSpc>
                <a:spcPct val="100000"/>
              </a:lnSpc>
              <a:tabLst>
                <a:tab pos="657225" algn="l"/>
              </a:tabLst>
            </a:pPr>
            <a:endParaRPr lang="en-US" sz="2400" b="1" spc="-1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F7E02C-C529-4326-BC51-04CF1402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Management Plan</a:t>
            </a:r>
          </a:p>
        </p:txBody>
      </p:sp>
    </p:spTree>
    <p:extLst>
      <p:ext uri="{BB962C8B-B14F-4D97-AF65-F5344CB8AC3E}">
        <p14:creationId xmlns:p14="http://schemas.microsoft.com/office/powerpoint/2010/main" val="240038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FHWA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29041</TotalTime>
  <Words>4931</Words>
  <Application>Microsoft Office PowerPoint</Application>
  <PresentationFormat>On-screen Show (4:3)</PresentationFormat>
  <Paragraphs>991</Paragraphs>
  <Slides>156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156</vt:i4>
      </vt:variant>
    </vt:vector>
  </HeadingPairs>
  <TitlesOfParts>
    <vt:vector size="165" baseType="lpstr">
      <vt:lpstr>Arial</vt:lpstr>
      <vt:lpstr>Arial Narrow</vt:lpstr>
      <vt:lpstr>Calibri</vt:lpstr>
      <vt:lpstr>굴림</vt:lpstr>
      <vt:lpstr>Microsoft Sans Serif</vt:lpstr>
      <vt:lpstr>Tahoma</vt:lpstr>
      <vt:lpstr>Times New Roman</vt:lpstr>
      <vt:lpstr>Wingdings</vt:lpstr>
      <vt:lpstr>1_FHWATheme</vt:lpstr>
      <vt:lpstr>Transportation Management Plans</vt:lpstr>
      <vt:lpstr>TMP Workshop Outline</vt:lpstr>
      <vt:lpstr>Module 1</vt:lpstr>
      <vt:lpstr>Work Zone Safety and Mobility Issues</vt:lpstr>
      <vt:lpstr>Why We Should Care About Work Zones?</vt:lpstr>
      <vt:lpstr>Why We Should Care About Work Zones?</vt:lpstr>
      <vt:lpstr>Work Zones: Scope and Scale</vt:lpstr>
      <vt:lpstr>Negative Consequences of Work Zones</vt:lpstr>
      <vt:lpstr>Negative Consequences of Work Zones</vt:lpstr>
      <vt:lpstr>Negative Consequences of Work Zones</vt:lpstr>
      <vt:lpstr>Negative Consequences of Work Zones</vt:lpstr>
      <vt:lpstr>Negative Consequences of Work Zones</vt:lpstr>
      <vt:lpstr>Negative Consequences of Work Zones</vt:lpstr>
      <vt:lpstr>Negative Consequences of Work Zones</vt:lpstr>
      <vt:lpstr>Can we do better?</vt:lpstr>
      <vt:lpstr>Improvement Strategies</vt:lpstr>
      <vt:lpstr>Systematic Improvements</vt:lpstr>
      <vt:lpstr>Integrate Work Zone Policies into Procedures</vt:lpstr>
      <vt:lpstr>Systematic Improvements </vt:lpstr>
      <vt:lpstr>Systematic Improvements </vt:lpstr>
      <vt:lpstr>Improve Driver Performance: Driver Education</vt:lpstr>
      <vt:lpstr>Improve Driver Performance: Driver Education</vt:lpstr>
      <vt:lpstr>Improve Driver Performance: Compliance</vt:lpstr>
      <vt:lpstr>Improve Driver Performance: Compliance</vt:lpstr>
      <vt:lpstr>Improve Driver Performance: Compliance</vt:lpstr>
      <vt:lpstr>Improve Driver Performance: Compliance</vt:lpstr>
      <vt:lpstr>Reduce Work Zone Risk Factors</vt:lpstr>
      <vt:lpstr>Reduce Mobility Impacts</vt:lpstr>
      <vt:lpstr>Reduce Work Zone Exposure</vt:lpstr>
      <vt:lpstr>Work Zone Safety and Mobility Issues</vt:lpstr>
      <vt:lpstr>Work Zone Safety and Mobility Issues</vt:lpstr>
      <vt:lpstr>Summary</vt:lpstr>
      <vt:lpstr>Module 2</vt:lpstr>
      <vt:lpstr>Key Work Zones Regulations</vt:lpstr>
      <vt:lpstr>Overview of Subpart J</vt:lpstr>
      <vt:lpstr>Overview of Subpart J</vt:lpstr>
      <vt:lpstr>Overview of Subpart J</vt:lpstr>
      <vt:lpstr>Overview of Subpart J</vt:lpstr>
      <vt:lpstr>Overview of Subpart J</vt:lpstr>
      <vt:lpstr>Overview of Subpart J</vt:lpstr>
      <vt:lpstr>Overview of Subpart J</vt:lpstr>
      <vt:lpstr>Overview of Subpart J</vt:lpstr>
      <vt:lpstr>Overview of Subpart J</vt:lpstr>
      <vt:lpstr>Overview of Subpart J</vt:lpstr>
      <vt:lpstr>Overview of Subpart J</vt:lpstr>
      <vt:lpstr>Overview of Subpart J</vt:lpstr>
      <vt:lpstr>Module 3</vt:lpstr>
      <vt:lpstr>What is a TMP? </vt:lpstr>
      <vt:lpstr>What is a TMP?</vt:lpstr>
      <vt:lpstr>TMPs are a Tool</vt:lpstr>
      <vt:lpstr>TMP Strategies  to Manage Work Zone Impacts</vt:lpstr>
      <vt:lpstr>Potential TMP Components </vt:lpstr>
      <vt:lpstr>Potential TMP Components (con’t) </vt:lpstr>
      <vt:lpstr>Example: Wisconsin TMP Components</vt:lpstr>
      <vt:lpstr>Example: Michigan TMP Template</vt:lpstr>
      <vt:lpstr>Michigan TMP Executive Summary</vt:lpstr>
      <vt:lpstr>TMP Formats</vt:lpstr>
      <vt:lpstr>Importance of a TMP</vt:lpstr>
      <vt:lpstr>Why TMPs? –Key Benefits</vt:lpstr>
      <vt:lpstr>Why TMPs? –Key Benefits (cont.)</vt:lpstr>
      <vt:lpstr>Why TMPs? –Key Benefits (cont.)</vt:lpstr>
      <vt:lpstr>TMPs Lead to Satisfied Drivers</vt:lpstr>
      <vt:lpstr>TMP Development Process</vt:lpstr>
      <vt:lpstr>TMP Development Process (continued)</vt:lpstr>
      <vt:lpstr>TMP Team Approach</vt:lpstr>
      <vt:lpstr>PowerPoint Presentation</vt:lpstr>
      <vt:lpstr>When is a TMP Developed?</vt:lpstr>
      <vt:lpstr>During Design…</vt:lpstr>
      <vt:lpstr>Caltrans TMP Development Process</vt:lpstr>
      <vt:lpstr>PowerPoint Presentation</vt:lpstr>
      <vt:lpstr>TMPs Need to Be…</vt:lpstr>
      <vt:lpstr>Key TMP Development Questions </vt:lpstr>
      <vt:lpstr>Key TMP Development Questions (cont.) </vt:lpstr>
      <vt:lpstr>Module 4</vt:lpstr>
      <vt:lpstr>Work Zone Impact Assessment</vt:lpstr>
      <vt:lpstr>Work Zone Impact Assessment</vt:lpstr>
      <vt:lpstr>Work Zone Impact Assessment</vt:lpstr>
      <vt:lpstr>Work Zone Impact Assessment</vt:lpstr>
      <vt:lpstr>Work Zone Impact Assessment</vt:lpstr>
      <vt:lpstr>Work Zone Impact Assessment</vt:lpstr>
      <vt:lpstr>Work Zone Impact Assessment</vt:lpstr>
      <vt:lpstr>Work Zone Impact Assessment</vt:lpstr>
      <vt:lpstr>Work Zone Impact Assessment</vt:lpstr>
      <vt:lpstr>Work Zone Impact Assessment</vt:lpstr>
      <vt:lpstr>Work Zone Impact Assessment</vt:lpstr>
      <vt:lpstr>Mitigating Work Zone Impacts</vt:lpstr>
      <vt:lpstr>Mitigating Work Zone Impacts</vt:lpstr>
      <vt:lpstr>Mitigating Work Zone Impacts</vt:lpstr>
      <vt:lpstr>Mitigating Work Zone Impacts</vt:lpstr>
      <vt:lpstr>Mitigating Work Zone Impacts</vt:lpstr>
      <vt:lpstr>Mitigating Work Zone Impacts</vt:lpstr>
      <vt:lpstr>Mitigating Work Zone Impacts</vt:lpstr>
      <vt:lpstr>Detours / Diversions</vt:lpstr>
      <vt:lpstr>Potential TMP Strategies</vt:lpstr>
      <vt:lpstr>Advantages of Full Closure</vt:lpstr>
      <vt:lpstr>Disadvantages of Full Closure</vt:lpstr>
      <vt:lpstr>Contracting Strategies</vt:lpstr>
      <vt:lpstr>Traffic Operations Plan</vt:lpstr>
      <vt:lpstr>Incident Management Plan</vt:lpstr>
      <vt:lpstr>Module 5: Public Information Plans</vt:lpstr>
      <vt:lpstr>Public Involvement versus Public Information</vt:lpstr>
      <vt:lpstr>Public Information and Outreach Plans</vt:lpstr>
      <vt:lpstr>Public Information and Outreach Plans</vt:lpstr>
      <vt:lpstr>Public Information and Outreach Plans</vt:lpstr>
      <vt:lpstr>Public Information and Outreach Plans</vt:lpstr>
      <vt:lpstr>Public Information and Outreach Plans</vt:lpstr>
      <vt:lpstr>Public Information and Outreach Plans</vt:lpstr>
      <vt:lpstr>Public Information and Outreach Plans</vt:lpstr>
      <vt:lpstr>Public Information and Outreach Plans</vt:lpstr>
      <vt:lpstr>Public Information and Outreach Plans</vt:lpstr>
      <vt:lpstr>Public Information and Outreach Plans</vt:lpstr>
      <vt:lpstr>Public Information Strategies</vt:lpstr>
      <vt:lpstr>Public Information Strategies</vt:lpstr>
      <vt:lpstr>Public Information Strategies</vt:lpstr>
      <vt:lpstr>Public Information and Outreach Plans</vt:lpstr>
      <vt:lpstr>Module 6</vt:lpstr>
      <vt:lpstr>Objectives During Construction</vt:lpstr>
      <vt:lpstr>During Construction</vt:lpstr>
      <vt:lpstr>Implement TMP</vt:lpstr>
      <vt:lpstr>TCP Implementation Issues</vt:lpstr>
      <vt:lpstr>TCP Implementation Issues (continued)</vt:lpstr>
      <vt:lpstr>TCP Implementation Issues (continued)</vt:lpstr>
      <vt:lpstr>Installation of Devices</vt:lpstr>
      <vt:lpstr>Setup Inspection</vt:lpstr>
      <vt:lpstr>Initial Setup</vt:lpstr>
      <vt:lpstr>Maintenance of Devices</vt:lpstr>
      <vt:lpstr>Traffic Operation Implementation </vt:lpstr>
      <vt:lpstr>Traffic Operation Implementation </vt:lpstr>
      <vt:lpstr>Speed Control Measures</vt:lpstr>
      <vt:lpstr>Speed Control Measures</vt:lpstr>
      <vt:lpstr>Public Information Implementation</vt:lpstr>
      <vt:lpstr>The TMP is implemented.  Now what?</vt:lpstr>
      <vt:lpstr>PowerPoint Presentation</vt:lpstr>
      <vt:lpstr>PowerPoint Presentation</vt:lpstr>
      <vt:lpstr>How is the TMP working?</vt:lpstr>
      <vt:lpstr>Monitoring TMPs During Construction</vt:lpstr>
      <vt:lpstr>PowerPoint Presentation</vt:lpstr>
      <vt:lpstr>What to Expect</vt:lpstr>
      <vt:lpstr>PowerPoint Presentation</vt:lpstr>
      <vt:lpstr>Example TMP Monitoring Policies</vt:lpstr>
      <vt:lpstr>Project-Level Performance </vt:lpstr>
      <vt:lpstr>Project-Level Performance (cont.)</vt:lpstr>
      <vt:lpstr>Changes to a TMP Can...</vt:lpstr>
      <vt:lpstr>If changes are proposed... </vt:lpstr>
      <vt:lpstr>Responsible Persons</vt:lpstr>
      <vt:lpstr>Objectives Post-Construction</vt:lpstr>
      <vt:lpstr>Document Performance Findings </vt:lpstr>
      <vt:lpstr>Example Post Construction Conditions/Policies</vt:lpstr>
      <vt:lpstr>Program-Level Assessment </vt:lpstr>
      <vt:lpstr>Why Assess TMP Performance?</vt:lpstr>
      <vt:lpstr>Module 7</vt:lpstr>
      <vt:lpstr>TMP Resources</vt:lpstr>
      <vt:lpstr>http://www.ops.fhwa.dot.gov/wz/resources/final_rule.htm </vt:lpstr>
      <vt:lpstr>http://www.ops.fhwa.dot.gov/wz/resources/final_rule.htm </vt:lpstr>
      <vt:lpstr>PowerPoint Presentation</vt:lpstr>
      <vt:lpstr>PowerPoint Presentation</vt:lpstr>
    </vt:vector>
  </TitlesOfParts>
  <Company>Saic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Scriba</dc:creator>
  <cp:lastModifiedBy>Classroom</cp:lastModifiedBy>
  <cp:revision>671</cp:revision>
  <cp:lastPrinted>2019-06-03T12:46:14Z</cp:lastPrinted>
  <dcterms:created xsi:type="dcterms:W3CDTF">2000-04-03T22:31:33Z</dcterms:created>
  <dcterms:modified xsi:type="dcterms:W3CDTF">2019-08-14T16:55:29Z</dcterms:modified>
</cp:coreProperties>
</file>